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sldIdLst>
    <p:sldId id="256" r:id="rId2"/>
    <p:sldId id="276" r:id="rId3"/>
    <p:sldId id="257" r:id="rId4"/>
    <p:sldId id="259" r:id="rId5"/>
    <p:sldId id="260" r:id="rId6"/>
    <p:sldId id="258"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332" r:id="rId20"/>
    <p:sldId id="261"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5" r:id="rId38"/>
    <p:sldId id="296" r:id="rId39"/>
    <p:sldId id="297" r:id="rId40"/>
    <p:sldId id="299" r:id="rId41"/>
    <p:sldId id="300" r:id="rId42"/>
    <p:sldId id="301" r:id="rId43"/>
    <p:sldId id="302" r:id="rId44"/>
    <p:sldId id="303" r:id="rId45"/>
    <p:sldId id="305" r:id="rId46"/>
    <p:sldId id="304" r:id="rId47"/>
    <p:sldId id="306" r:id="rId48"/>
    <p:sldId id="308" r:id="rId49"/>
    <p:sldId id="309" r:id="rId50"/>
    <p:sldId id="311" r:id="rId51"/>
    <p:sldId id="312" r:id="rId52"/>
    <p:sldId id="315" r:id="rId53"/>
    <p:sldId id="316" r:id="rId54"/>
    <p:sldId id="317" r:id="rId55"/>
    <p:sldId id="318" r:id="rId56"/>
    <p:sldId id="319" r:id="rId57"/>
    <p:sldId id="320" r:id="rId58"/>
    <p:sldId id="321" r:id="rId59"/>
    <p:sldId id="322" r:id="rId60"/>
    <p:sldId id="323" r:id="rId61"/>
    <p:sldId id="324" r:id="rId62"/>
    <p:sldId id="325" r:id="rId63"/>
    <p:sldId id="327" r:id="rId64"/>
    <p:sldId id="329" r:id="rId65"/>
    <p:sldId id="405" r:id="rId66"/>
    <p:sldId id="334" r:id="rId67"/>
    <p:sldId id="335" r:id="rId68"/>
    <p:sldId id="341" r:id="rId69"/>
    <p:sldId id="342" r:id="rId70"/>
    <p:sldId id="343" r:id="rId71"/>
    <p:sldId id="344" r:id="rId72"/>
    <p:sldId id="345"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4" r:id="rId91"/>
    <p:sldId id="365" r:id="rId92"/>
    <p:sldId id="366" r:id="rId93"/>
    <p:sldId id="367" r:id="rId94"/>
    <p:sldId id="368" r:id="rId95"/>
    <p:sldId id="370" r:id="rId96"/>
    <p:sldId id="371" r:id="rId97"/>
    <p:sldId id="372" r:id="rId98"/>
    <p:sldId id="373" r:id="rId99"/>
    <p:sldId id="375" r:id="rId100"/>
    <p:sldId id="376" r:id="rId101"/>
    <p:sldId id="377" r:id="rId102"/>
    <p:sldId id="378" r:id="rId103"/>
    <p:sldId id="379" r:id="rId104"/>
    <p:sldId id="380" r:id="rId105"/>
    <p:sldId id="381" r:id="rId106"/>
    <p:sldId id="382" r:id="rId107"/>
    <p:sldId id="383" r:id="rId108"/>
    <p:sldId id="384" r:id="rId109"/>
    <p:sldId id="385" r:id="rId110"/>
    <p:sldId id="386" r:id="rId111"/>
    <p:sldId id="387" r:id="rId112"/>
    <p:sldId id="388" r:id="rId113"/>
    <p:sldId id="389" r:id="rId114"/>
    <p:sldId id="391" r:id="rId115"/>
    <p:sldId id="392" r:id="rId116"/>
    <p:sldId id="393" r:id="rId117"/>
    <p:sldId id="394" r:id="rId118"/>
    <p:sldId id="395" r:id="rId119"/>
    <p:sldId id="396" r:id="rId120"/>
    <p:sldId id="397" r:id="rId121"/>
    <p:sldId id="398" r:id="rId122"/>
    <p:sldId id="399" r:id="rId123"/>
    <p:sldId id="404" r:id="rId124"/>
    <p:sldId id="277" r:id="rId125"/>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3" autoAdjust="0"/>
    <p:restoredTop sz="94660"/>
  </p:normalViewPr>
  <p:slideViewPr>
    <p:cSldViewPr snapToGrid="0">
      <p:cViewPr varScale="1">
        <p:scale>
          <a:sx n="91" d="100"/>
          <a:sy n="91" d="100"/>
        </p:scale>
        <p:origin x="510"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DF64F-501D-449A-86EF-646CBA0D8E85}" type="datetimeFigureOut">
              <a:rPr lang="et-EE" smtClean="0"/>
              <a:t>12.01.2019</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EB0E5-2694-4220-B730-D93182093344}" type="slidenum">
              <a:rPr lang="et-EE" smtClean="0"/>
              <a:t>‹#›</a:t>
            </a:fld>
            <a:endParaRPr lang="et-EE"/>
          </a:p>
        </p:txBody>
      </p:sp>
    </p:spTree>
    <p:extLst>
      <p:ext uri="{BB962C8B-B14F-4D97-AF65-F5344CB8AC3E}">
        <p14:creationId xmlns:p14="http://schemas.microsoft.com/office/powerpoint/2010/main" val="856747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Что клиент должен сделать или чего достичь, потребляя это изделие. Например, коктейля из мороженого: питание или развлечение.</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7</a:t>
            </a:fld>
            <a:endParaRPr lang="ru"/>
          </a:p>
        </p:txBody>
      </p:sp>
    </p:spTree>
    <p:extLst>
      <p:ext uri="{BB962C8B-B14F-4D97-AF65-F5344CB8AC3E}">
        <p14:creationId xmlns:p14="http://schemas.microsoft.com/office/powerpoint/2010/main" val="95400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RU" b="0" i="0" u="none" baseline="0"/>
              <a:t>Здесь один пример риска ценовой скидки на продуцию с высокой себестоимостью.</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65</a:t>
            </a:fld>
            <a:endParaRPr lang="ru" dirty="0"/>
          </a:p>
        </p:txBody>
      </p:sp>
    </p:spTree>
    <p:extLst>
      <p:ext uri="{BB962C8B-B14F-4D97-AF65-F5344CB8AC3E}">
        <p14:creationId xmlns:p14="http://schemas.microsoft.com/office/powerpoint/2010/main" val="352579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Какие больные проблемы у клиента с существующими изделиями. Или какую боль он желает снять потреблением изделия.</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9</a:t>
            </a:fld>
            <a:endParaRPr lang="ru"/>
          </a:p>
        </p:txBody>
      </p:sp>
    </p:spTree>
    <p:extLst>
      <p:ext uri="{BB962C8B-B14F-4D97-AF65-F5344CB8AC3E}">
        <p14:creationId xmlns:p14="http://schemas.microsoft.com/office/powerpoint/2010/main" val="169364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Требуемые</a:t>
            </a:r>
            <a:endParaRPr lang="ru" dirty="0" smtClean="0"/>
          </a:p>
          <a:p>
            <a:pPr algn="l" rtl="0"/>
            <a:r>
              <a:rPr lang="ru" b="0" i="0" u="none"/>
              <a:t>Ожидаемые</a:t>
            </a:r>
            <a:endParaRPr lang="ru" dirty="0" smtClean="0"/>
          </a:p>
          <a:p>
            <a:pPr algn="l" rtl="0"/>
            <a:r>
              <a:rPr lang="ru" b="0" i="0" u="none"/>
              <a:t>Желанные</a:t>
            </a:r>
            <a:endParaRPr lang="ru" dirty="0" smtClean="0"/>
          </a:p>
          <a:p>
            <a:pPr algn="l" rtl="0"/>
            <a:r>
              <a:rPr lang="ru" b="0" i="0" u="none"/>
              <a:t>Неожиданные</a:t>
            </a:r>
            <a:endParaRPr lang="ru" dirty="0" smtClean="0"/>
          </a:p>
          <a:p>
            <a:endParaRPr lang="ru" dirty="0" smtClean="0"/>
          </a:p>
          <a:p>
            <a:pPr algn="l" rtl="0"/>
            <a:r>
              <a:rPr lang="ru" b="0" i="0" u="none"/>
              <a:t>Required</a:t>
            </a:r>
          </a:p>
          <a:p>
            <a:pPr algn="l" rtl="0"/>
            <a:r>
              <a:rPr lang="ru" b="0" i="0" u="none"/>
              <a:t>Expected</a:t>
            </a:r>
          </a:p>
          <a:p>
            <a:pPr algn="l" rtl="0"/>
            <a:r>
              <a:rPr lang="ru" b="0" i="0" u="none"/>
              <a:t>Desired</a:t>
            </a:r>
          </a:p>
          <a:p>
            <a:pPr algn="l" rtl="0"/>
            <a:r>
              <a:rPr lang="ru" b="0" i="0" u="none"/>
              <a:t>Unexpected</a:t>
            </a:r>
          </a:p>
          <a:p>
            <a:endParaRPr lang="ru" dirty="0"/>
          </a:p>
        </p:txBody>
      </p:sp>
      <p:sp>
        <p:nvSpPr>
          <p:cNvPr id="4" name="Slide Number Placeholder 3"/>
          <p:cNvSpPr>
            <a:spLocks noGrp="1"/>
          </p:cNvSpPr>
          <p:nvPr>
            <p:ph type="sldNum" sz="quarter" idx="10"/>
          </p:nvPr>
        </p:nvSpPr>
        <p:spPr/>
        <p:txBody>
          <a:bodyPr/>
          <a:lstStyle/>
          <a:p>
            <a:pPr algn="l" rtl="0"/>
            <a:fld id="{104A6C64-62DD-4215-AB71-EFBC34A5B507}" type="slidenum">
              <a:rPr/>
              <a:pPr algn="l" rtl="0"/>
              <a:t>11</a:t>
            </a:fld>
            <a:endParaRPr lang="ru"/>
          </a:p>
        </p:txBody>
      </p:sp>
    </p:spTree>
    <p:extLst>
      <p:ext uri="{BB962C8B-B14F-4D97-AF65-F5344CB8AC3E}">
        <p14:creationId xmlns:p14="http://schemas.microsoft.com/office/powerpoint/2010/main" val="964287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Разместите работу, боли и пользу в списке приоритетов</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13</a:t>
            </a:fld>
            <a:endParaRPr lang="ru"/>
          </a:p>
        </p:txBody>
      </p:sp>
    </p:spTree>
    <p:extLst>
      <p:ext uri="{BB962C8B-B14F-4D97-AF65-F5344CB8AC3E}">
        <p14:creationId xmlns:p14="http://schemas.microsoft.com/office/powerpoint/2010/main" val="22530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Основные свойства, которые должны быть обеспечены. Они могут и не создавать особенно новой ценности</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14</a:t>
            </a:fld>
            <a:endParaRPr lang="ru"/>
          </a:p>
        </p:txBody>
      </p:sp>
    </p:spTree>
    <p:extLst>
      <p:ext uri="{BB962C8B-B14F-4D97-AF65-F5344CB8AC3E}">
        <p14:creationId xmlns:p14="http://schemas.microsoft.com/office/powerpoint/2010/main" val="3273246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Свойства, уменьшающие боль</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15</a:t>
            </a:fld>
            <a:endParaRPr lang="ru"/>
          </a:p>
        </p:txBody>
      </p:sp>
    </p:spTree>
    <p:extLst>
      <p:ext uri="{BB962C8B-B14F-4D97-AF65-F5344CB8AC3E}">
        <p14:creationId xmlns:p14="http://schemas.microsoft.com/office/powerpoint/2010/main" val="2217325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Какие качества создают пользу для клиента</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16</a:t>
            </a:fld>
            <a:endParaRPr lang="ru"/>
          </a:p>
        </p:txBody>
      </p:sp>
    </p:spTree>
    <p:extLst>
      <p:ext uri="{BB962C8B-B14F-4D97-AF65-F5344CB8AC3E}">
        <p14:creationId xmlns:p14="http://schemas.microsoft.com/office/powerpoint/2010/main" val="3510620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dirty="0"/>
              <a:t>Три уровня:</a:t>
            </a:r>
          </a:p>
          <a:p>
            <a:pPr marL="228600" indent="-228600" algn="l" rtl="0">
              <a:buAutoNum type="arabicPeriod"/>
            </a:pPr>
            <a:r>
              <a:rPr lang="ru" b="0" i="0" u="none" dirty="0"/>
              <a:t>на бумаге</a:t>
            </a:r>
            <a:endParaRPr lang="ru" dirty="0" smtClean="0"/>
          </a:p>
          <a:p>
            <a:pPr marL="228600" indent="-228600" algn="l" rtl="0">
              <a:buAutoNum type="arabicPeriod"/>
            </a:pPr>
            <a:r>
              <a:rPr lang="ru" b="0" i="0" u="none" dirty="0"/>
              <a:t>На рынке</a:t>
            </a:r>
            <a:endParaRPr lang="ru" dirty="0" smtClean="0"/>
          </a:p>
          <a:p>
            <a:pPr marL="228600" indent="-228600" algn="l" rtl="0">
              <a:buAutoNum type="arabicPeriod"/>
            </a:pPr>
            <a:r>
              <a:rPr lang="ru" b="0" i="0" u="none" dirty="0"/>
              <a:t>На банковском счете</a:t>
            </a:r>
            <a:endParaRPr lang="ru" baseline="0" dirty="0" smtClean="0"/>
          </a:p>
          <a:p>
            <a:pPr marL="0" indent="0" algn="l" rtl="0">
              <a:buNone/>
            </a:pPr>
            <a:endParaRPr lang="ru" baseline="0" dirty="0" smtClean="0"/>
          </a:p>
          <a:p>
            <a:pPr marL="0" indent="0" algn="l" rtl="0">
              <a:buNone/>
            </a:pPr>
            <a:r>
              <a:rPr lang="ru" b="0" i="0" u="none" dirty="0"/>
              <a:t>Красным выделены преимущества, которые не оправдались</a:t>
            </a:r>
            <a:endParaRPr lang="ru" baseline="0" dirty="0" smtClean="0"/>
          </a:p>
        </p:txBody>
      </p:sp>
      <p:sp>
        <p:nvSpPr>
          <p:cNvPr id="4" name="Slide Number Placeholder 3"/>
          <p:cNvSpPr>
            <a:spLocks noGrp="1"/>
          </p:cNvSpPr>
          <p:nvPr>
            <p:ph type="sldNum" sz="quarter" idx="10"/>
          </p:nvPr>
        </p:nvSpPr>
        <p:spPr/>
        <p:txBody>
          <a:bodyPr/>
          <a:lstStyle/>
          <a:p>
            <a:pPr algn="l" rtl="0"/>
            <a:fld id="{104A6C64-62DD-4215-AB71-EFBC34A5B507}" type="slidenum">
              <a:rPr/>
              <a:pPr algn="l" rtl="0"/>
              <a:t>17</a:t>
            </a:fld>
            <a:endParaRPr lang="ru"/>
          </a:p>
        </p:txBody>
      </p:sp>
    </p:spTree>
    <p:extLst>
      <p:ext uri="{BB962C8B-B14F-4D97-AF65-F5344CB8AC3E}">
        <p14:creationId xmlns:p14="http://schemas.microsoft.com/office/powerpoint/2010/main" val="1884729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55585D58-1C49-4209-8E49-44FBD0C30FE0}" type="slidenum">
              <a:rPr lang="et-EE" smtClean="0"/>
              <a:pPr/>
              <a:t>18</a:t>
            </a:fld>
            <a:endParaRPr lang="et-EE"/>
          </a:p>
        </p:txBody>
      </p:sp>
    </p:spTree>
    <p:extLst>
      <p:ext uri="{BB962C8B-B14F-4D97-AF65-F5344CB8AC3E}">
        <p14:creationId xmlns:p14="http://schemas.microsoft.com/office/powerpoint/2010/main" val="4024528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t-E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t-EE"/>
          </a:p>
        </p:txBody>
      </p:sp>
      <p:sp>
        <p:nvSpPr>
          <p:cNvPr id="4" name="Date Placeholder 3"/>
          <p:cNvSpPr>
            <a:spLocks noGrp="1"/>
          </p:cNvSpPr>
          <p:nvPr>
            <p:ph type="dt" sz="half" idx="10"/>
          </p:nvPr>
        </p:nvSpPr>
        <p:spPr/>
        <p:txBody>
          <a:bodyPr/>
          <a:lstStyle/>
          <a:p>
            <a:fld id="{63FDC517-A635-4AD0-BD99-DC2270F002DA}" type="datetimeFigureOut">
              <a:rPr lang="et-EE" smtClean="0"/>
              <a:t>12.01.2019</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52AFF6C6-4ADF-4F46-B9EA-D2F42BEF1EB0}" type="slidenum">
              <a:rPr lang="et-EE" smtClean="0"/>
              <a:t>‹#›</a:t>
            </a:fld>
            <a:endParaRPr lang="et-EE"/>
          </a:p>
        </p:txBody>
      </p:sp>
    </p:spTree>
    <p:extLst>
      <p:ext uri="{BB962C8B-B14F-4D97-AF65-F5344CB8AC3E}">
        <p14:creationId xmlns:p14="http://schemas.microsoft.com/office/powerpoint/2010/main" val="1637958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63FDC517-A635-4AD0-BD99-DC2270F002DA}" type="datetimeFigureOut">
              <a:rPr lang="et-EE" smtClean="0"/>
              <a:t>12.01.2019</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52AFF6C6-4ADF-4F46-B9EA-D2F42BEF1EB0}" type="slidenum">
              <a:rPr lang="et-EE" smtClean="0"/>
              <a:t>‹#›</a:t>
            </a:fld>
            <a:endParaRPr lang="et-EE"/>
          </a:p>
        </p:txBody>
      </p:sp>
    </p:spTree>
    <p:extLst>
      <p:ext uri="{BB962C8B-B14F-4D97-AF65-F5344CB8AC3E}">
        <p14:creationId xmlns:p14="http://schemas.microsoft.com/office/powerpoint/2010/main" val="2792118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t-E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63FDC517-A635-4AD0-BD99-DC2270F002DA}" type="datetimeFigureOut">
              <a:rPr lang="et-EE" smtClean="0"/>
              <a:t>12.01.2019</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52AFF6C6-4ADF-4F46-B9EA-D2F42BEF1EB0}" type="slidenum">
              <a:rPr lang="et-EE" smtClean="0"/>
              <a:t>‹#›</a:t>
            </a:fld>
            <a:endParaRPr lang="et-EE"/>
          </a:p>
        </p:txBody>
      </p:sp>
    </p:spTree>
    <p:extLst>
      <p:ext uri="{BB962C8B-B14F-4D97-AF65-F5344CB8AC3E}">
        <p14:creationId xmlns:p14="http://schemas.microsoft.com/office/powerpoint/2010/main" val="1290112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63FDC517-A635-4AD0-BD99-DC2270F002DA}" type="datetimeFigureOut">
              <a:rPr lang="et-EE" smtClean="0"/>
              <a:t>12.01.2019</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52AFF6C6-4ADF-4F46-B9EA-D2F42BEF1EB0}" type="slidenum">
              <a:rPr lang="et-EE" smtClean="0"/>
              <a:t>‹#›</a:t>
            </a:fld>
            <a:endParaRPr lang="et-EE"/>
          </a:p>
        </p:txBody>
      </p:sp>
    </p:spTree>
    <p:extLst>
      <p:ext uri="{BB962C8B-B14F-4D97-AF65-F5344CB8AC3E}">
        <p14:creationId xmlns:p14="http://schemas.microsoft.com/office/powerpoint/2010/main" val="886848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t-E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3FDC517-A635-4AD0-BD99-DC2270F002DA}" type="datetimeFigureOut">
              <a:rPr lang="et-EE" smtClean="0"/>
              <a:t>12.01.2019</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52AFF6C6-4ADF-4F46-B9EA-D2F42BEF1EB0}" type="slidenum">
              <a:rPr lang="et-EE" smtClean="0"/>
              <a:t>‹#›</a:t>
            </a:fld>
            <a:endParaRPr lang="et-EE"/>
          </a:p>
        </p:txBody>
      </p:sp>
    </p:spTree>
    <p:extLst>
      <p:ext uri="{BB962C8B-B14F-4D97-AF65-F5344CB8AC3E}">
        <p14:creationId xmlns:p14="http://schemas.microsoft.com/office/powerpoint/2010/main" val="1279968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Date Placeholder 4"/>
          <p:cNvSpPr>
            <a:spLocks noGrp="1"/>
          </p:cNvSpPr>
          <p:nvPr>
            <p:ph type="dt" sz="half" idx="10"/>
          </p:nvPr>
        </p:nvSpPr>
        <p:spPr/>
        <p:txBody>
          <a:bodyPr/>
          <a:lstStyle/>
          <a:p>
            <a:fld id="{63FDC517-A635-4AD0-BD99-DC2270F002DA}" type="datetimeFigureOut">
              <a:rPr lang="et-EE" smtClean="0"/>
              <a:t>12.01.2019</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52AFF6C6-4ADF-4F46-B9EA-D2F42BEF1EB0}" type="slidenum">
              <a:rPr lang="et-EE" smtClean="0"/>
              <a:t>‹#›</a:t>
            </a:fld>
            <a:endParaRPr lang="et-EE"/>
          </a:p>
        </p:txBody>
      </p:sp>
    </p:spTree>
    <p:extLst>
      <p:ext uri="{BB962C8B-B14F-4D97-AF65-F5344CB8AC3E}">
        <p14:creationId xmlns:p14="http://schemas.microsoft.com/office/powerpoint/2010/main" val="1606501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t-E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7" name="Date Placeholder 6"/>
          <p:cNvSpPr>
            <a:spLocks noGrp="1"/>
          </p:cNvSpPr>
          <p:nvPr>
            <p:ph type="dt" sz="half" idx="10"/>
          </p:nvPr>
        </p:nvSpPr>
        <p:spPr/>
        <p:txBody>
          <a:bodyPr/>
          <a:lstStyle/>
          <a:p>
            <a:fld id="{63FDC517-A635-4AD0-BD99-DC2270F002DA}" type="datetimeFigureOut">
              <a:rPr lang="et-EE" smtClean="0"/>
              <a:t>12.01.2019</a:t>
            </a:fld>
            <a:endParaRPr lang="et-EE"/>
          </a:p>
        </p:txBody>
      </p:sp>
      <p:sp>
        <p:nvSpPr>
          <p:cNvPr id="8" name="Footer Placeholder 7"/>
          <p:cNvSpPr>
            <a:spLocks noGrp="1"/>
          </p:cNvSpPr>
          <p:nvPr>
            <p:ph type="ftr" sz="quarter" idx="11"/>
          </p:nvPr>
        </p:nvSpPr>
        <p:spPr/>
        <p:txBody>
          <a:bodyPr/>
          <a:lstStyle/>
          <a:p>
            <a:endParaRPr lang="et-EE"/>
          </a:p>
        </p:txBody>
      </p:sp>
      <p:sp>
        <p:nvSpPr>
          <p:cNvPr id="9" name="Slide Number Placeholder 8"/>
          <p:cNvSpPr>
            <a:spLocks noGrp="1"/>
          </p:cNvSpPr>
          <p:nvPr>
            <p:ph type="sldNum" sz="quarter" idx="12"/>
          </p:nvPr>
        </p:nvSpPr>
        <p:spPr/>
        <p:txBody>
          <a:bodyPr/>
          <a:lstStyle/>
          <a:p>
            <a:fld id="{52AFF6C6-4ADF-4F46-B9EA-D2F42BEF1EB0}" type="slidenum">
              <a:rPr lang="et-EE" smtClean="0"/>
              <a:t>‹#›</a:t>
            </a:fld>
            <a:endParaRPr lang="et-EE"/>
          </a:p>
        </p:txBody>
      </p:sp>
    </p:spTree>
    <p:extLst>
      <p:ext uri="{BB962C8B-B14F-4D97-AF65-F5344CB8AC3E}">
        <p14:creationId xmlns:p14="http://schemas.microsoft.com/office/powerpoint/2010/main" val="2148673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Date Placeholder 2"/>
          <p:cNvSpPr>
            <a:spLocks noGrp="1"/>
          </p:cNvSpPr>
          <p:nvPr>
            <p:ph type="dt" sz="half" idx="10"/>
          </p:nvPr>
        </p:nvSpPr>
        <p:spPr/>
        <p:txBody>
          <a:bodyPr/>
          <a:lstStyle/>
          <a:p>
            <a:fld id="{63FDC517-A635-4AD0-BD99-DC2270F002DA}" type="datetimeFigureOut">
              <a:rPr lang="et-EE" smtClean="0"/>
              <a:t>12.01.2019</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52AFF6C6-4ADF-4F46-B9EA-D2F42BEF1EB0}" type="slidenum">
              <a:rPr lang="et-EE" smtClean="0"/>
              <a:t>‹#›</a:t>
            </a:fld>
            <a:endParaRPr lang="et-EE"/>
          </a:p>
        </p:txBody>
      </p:sp>
    </p:spTree>
    <p:extLst>
      <p:ext uri="{BB962C8B-B14F-4D97-AF65-F5344CB8AC3E}">
        <p14:creationId xmlns:p14="http://schemas.microsoft.com/office/powerpoint/2010/main" val="1919095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FDC517-A635-4AD0-BD99-DC2270F002DA}" type="datetimeFigureOut">
              <a:rPr lang="et-EE" smtClean="0"/>
              <a:t>12.01.2019</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52AFF6C6-4ADF-4F46-B9EA-D2F42BEF1EB0}" type="slidenum">
              <a:rPr lang="et-EE" smtClean="0"/>
              <a:t>‹#›</a:t>
            </a:fld>
            <a:endParaRPr lang="et-EE"/>
          </a:p>
        </p:txBody>
      </p:sp>
    </p:spTree>
    <p:extLst>
      <p:ext uri="{BB962C8B-B14F-4D97-AF65-F5344CB8AC3E}">
        <p14:creationId xmlns:p14="http://schemas.microsoft.com/office/powerpoint/2010/main" val="3332010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t-E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FDC517-A635-4AD0-BD99-DC2270F002DA}" type="datetimeFigureOut">
              <a:rPr lang="et-EE" smtClean="0"/>
              <a:t>12.01.2019</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52AFF6C6-4ADF-4F46-B9EA-D2F42BEF1EB0}" type="slidenum">
              <a:rPr lang="et-EE" smtClean="0"/>
              <a:t>‹#›</a:t>
            </a:fld>
            <a:endParaRPr lang="et-EE"/>
          </a:p>
        </p:txBody>
      </p:sp>
    </p:spTree>
    <p:extLst>
      <p:ext uri="{BB962C8B-B14F-4D97-AF65-F5344CB8AC3E}">
        <p14:creationId xmlns:p14="http://schemas.microsoft.com/office/powerpoint/2010/main" val="3551807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t-E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FDC517-A635-4AD0-BD99-DC2270F002DA}" type="datetimeFigureOut">
              <a:rPr lang="et-EE" smtClean="0"/>
              <a:t>12.01.2019</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52AFF6C6-4ADF-4F46-B9EA-D2F42BEF1EB0}" type="slidenum">
              <a:rPr lang="et-EE" smtClean="0"/>
              <a:t>‹#›</a:t>
            </a:fld>
            <a:endParaRPr lang="et-EE"/>
          </a:p>
        </p:txBody>
      </p:sp>
    </p:spTree>
    <p:extLst>
      <p:ext uri="{BB962C8B-B14F-4D97-AF65-F5344CB8AC3E}">
        <p14:creationId xmlns:p14="http://schemas.microsoft.com/office/powerpoint/2010/main" val="656615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t-E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DC517-A635-4AD0-BD99-DC2270F002DA}" type="datetimeFigureOut">
              <a:rPr lang="et-EE" smtClean="0"/>
              <a:t>12.01.2019</a:t>
            </a:fld>
            <a:endParaRPr lang="et-E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F6C6-4ADF-4F46-B9EA-D2F42BEF1EB0}" type="slidenum">
              <a:rPr lang="et-EE" smtClean="0"/>
              <a:t>‹#›</a:t>
            </a:fld>
            <a:endParaRPr lang="et-EE"/>
          </a:p>
        </p:txBody>
      </p:sp>
    </p:spTree>
    <p:extLst>
      <p:ext uri="{BB962C8B-B14F-4D97-AF65-F5344CB8AC3E}">
        <p14:creationId xmlns:p14="http://schemas.microsoft.com/office/powerpoint/2010/main" val="2096044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pics.livejournal.com/n_grigoriev/pic/00004293"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94114"/>
            <a:ext cx="9144000" cy="2387600"/>
          </a:xfrm>
        </p:spPr>
        <p:txBody>
          <a:bodyPr>
            <a:normAutofit fontScale="90000"/>
          </a:bodyPr>
          <a:lstStyle/>
          <a:p>
            <a:r>
              <a:rPr lang="ru-RU" dirty="0" smtClean="0"/>
              <a:t>Ценностное предложение</a:t>
            </a:r>
            <a:br>
              <a:rPr lang="ru-RU" dirty="0" smtClean="0"/>
            </a:br>
            <a:r>
              <a:rPr lang="ru-RU" dirty="0" smtClean="0"/>
              <a:t>Разработка товаров</a:t>
            </a:r>
            <a:br>
              <a:rPr lang="ru-RU" dirty="0" smtClean="0"/>
            </a:br>
            <a:r>
              <a:rPr lang="ru-RU" dirty="0" smtClean="0"/>
              <a:t>Жизненный цикл товара</a:t>
            </a:r>
            <a:r>
              <a:rPr lang="et-EE" dirty="0"/>
              <a:t/>
            </a:r>
            <a:br>
              <a:rPr lang="et-EE" dirty="0"/>
            </a:br>
            <a:r>
              <a:rPr lang="ru-RU" dirty="0" smtClean="0"/>
              <a:t>Цена в маркетинге</a:t>
            </a:r>
            <a:endParaRPr lang="et-EE" dirty="0"/>
          </a:p>
        </p:txBody>
      </p:sp>
      <p:sp>
        <p:nvSpPr>
          <p:cNvPr id="3" name="Subtitle 2"/>
          <p:cNvSpPr>
            <a:spLocks noGrp="1"/>
          </p:cNvSpPr>
          <p:nvPr>
            <p:ph type="subTitle" idx="1"/>
          </p:nvPr>
        </p:nvSpPr>
        <p:spPr>
          <a:xfrm>
            <a:off x="1524000" y="4999914"/>
            <a:ext cx="9144000" cy="1655762"/>
          </a:xfrm>
        </p:spPr>
        <p:txBody>
          <a:bodyPr>
            <a:normAutofit fontScale="77500" lnSpcReduction="20000"/>
          </a:bodyPr>
          <a:lstStyle/>
          <a:p>
            <a:endParaRPr lang="ru-RU" dirty="0" smtClean="0"/>
          </a:p>
          <a:p>
            <a:r>
              <a:rPr lang="ru-RU" dirty="0" smtClean="0"/>
              <a:t>Базовый курс </a:t>
            </a:r>
          </a:p>
          <a:p>
            <a:r>
              <a:rPr lang="ru-RU" dirty="0" smtClean="0"/>
              <a:t>«Маркетинг для предпринимательства»</a:t>
            </a:r>
          </a:p>
          <a:p>
            <a:r>
              <a:rPr lang="ru-RU" dirty="0" smtClean="0"/>
              <a:t>Часть 2</a:t>
            </a:r>
          </a:p>
          <a:p>
            <a:r>
              <a:rPr lang="ru-RU" dirty="0" smtClean="0"/>
              <a:t>201</a:t>
            </a:r>
            <a:r>
              <a:rPr lang="et-EE" dirty="0" smtClean="0"/>
              <a:t>8</a:t>
            </a:r>
            <a:endParaRPr lang="et-EE" dirty="0"/>
          </a:p>
        </p:txBody>
      </p:sp>
      <p:pic>
        <p:nvPicPr>
          <p:cNvPr id="4" name="Picture 3"/>
          <p:cNvPicPr>
            <a:picLocks noChangeAspect="1"/>
          </p:cNvPicPr>
          <p:nvPr/>
        </p:nvPicPr>
        <p:blipFill>
          <a:blip r:embed="rId2"/>
          <a:stretch>
            <a:fillRect/>
          </a:stretch>
        </p:blipFill>
        <p:spPr>
          <a:xfrm>
            <a:off x="4828143" y="-351808"/>
            <a:ext cx="2304488" cy="2304488"/>
          </a:xfrm>
          <a:prstGeom prst="rect">
            <a:avLst/>
          </a:prstGeom>
        </p:spPr>
      </p:pic>
    </p:spTree>
    <p:extLst>
      <p:ext uri="{BB962C8B-B14F-4D97-AF65-F5344CB8AC3E}">
        <p14:creationId xmlns:p14="http://schemas.microsoft.com/office/powerpoint/2010/main" val="3557726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smtClean="0"/>
              <a:t>«Боли» потребителя</a:t>
            </a:r>
            <a:br>
              <a:rPr lang="ru-RU" dirty="0" smtClean="0"/>
            </a:br>
            <a:endParaRPr lang="et-EE" dirty="0"/>
          </a:p>
        </p:txBody>
      </p:sp>
      <p:sp>
        <p:nvSpPr>
          <p:cNvPr id="3" name="Content Placeholder 2"/>
          <p:cNvSpPr>
            <a:spLocks noGrp="1"/>
          </p:cNvSpPr>
          <p:nvPr>
            <p:ph idx="1"/>
          </p:nvPr>
        </p:nvSpPr>
        <p:spPr>
          <a:xfrm>
            <a:off x="504497" y="1040524"/>
            <a:ext cx="11246069" cy="5817476"/>
          </a:xfrm>
        </p:spPr>
        <p:txBody>
          <a:bodyPr>
            <a:normAutofit fontScale="77500" lnSpcReduction="20000"/>
          </a:bodyPr>
          <a:lstStyle/>
          <a:p>
            <a:r>
              <a:rPr lang="ru-RU" dirty="0" smtClean="0"/>
              <a:t>Что ваш потребитель находит </a:t>
            </a:r>
            <a:r>
              <a:rPr lang="ru-RU" b="1" dirty="0" smtClean="0">
                <a:solidFill>
                  <a:srgbClr val="FF0000"/>
                </a:solidFill>
              </a:rPr>
              <a:t>слишком затратным? </a:t>
            </a:r>
            <a:r>
              <a:rPr lang="ru-RU" dirty="0" smtClean="0"/>
              <a:t>(например, то, что требует много времени, стоит слишком много денег, требует существенных усилий, …)</a:t>
            </a:r>
          </a:p>
          <a:p>
            <a:r>
              <a:rPr lang="ru-RU" dirty="0" smtClean="0"/>
              <a:t>Что заставляет вашего потребителя </a:t>
            </a:r>
            <a:r>
              <a:rPr lang="ru-RU" b="1" dirty="0" smtClean="0">
                <a:solidFill>
                  <a:srgbClr val="FF0000"/>
                </a:solidFill>
              </a:rPr>
              <a:t>чувствовать себя плохо? </a:t>
            </a:r>
            <a:r>
              <a:rPr lang="ru-RU" dirty="0" smtClean="0"/>
              <a:t>(например, огорчения, раздражения, вещи, которые вызывают головную боль, …)</a:t>
            </a:r>
          </a:p>
          <a:p>
            <a:r>
              <a:rPr lang="ru-RU" dirty="0" smtClean="0"/>
              <a:t>Чем текущие решения </a:t>
            </a:r>
            <a:r>
              <a:rPr lang="ru-RU" b="1" dirty="0" smtClean="0">
                <a:solidFill>
                  <a:srgbClr val="FF0000"/>
                </a:solidFill>
              </a:rPr>
              <a:t>не устраивают </a:t>
            </a:r>
            <a:r>
              <a:rPr lang="ru-RU" dirty="0" smtClean="0"/>
              <a:t>ваших потребителей? (например, отсутствие функционала, производительность, плохая работа, …)</a:t>
            </a:r>
          </a:p>
          <a:p>
            <a:r>
              <a:rPr lang="ru-RU" dirty="0" smtClean="0"/>
              <a:t>С какими </a:t>
            </a:r>
            <a:r>
              <a:rPr lang="ru-RU" b="1" dirty="0" smtClean="0">
                <a:solidFill>
                  <a:srgbClr val="FF0000"/>
                </a:solidFill>
              </a:rPr>
              <a:t>основными сложностями и проблемами </a:t>
            </a:r>
            <a:r>
              <a:rPr lang="ru-RU" dirty="0" smtClean="0"/>
              <a:t>сталкивается ваш потребитель? (например, непонимание того, как все работает, сложности с выполнением, противодействие, …)</a:t>
            </a:r>
          </a:p>
          <a:p>
            <a:r>
              <a:rPr lang="ru-RU" dirty="0" smtClean="0"/>
              <a:t>С какими </a:t>
            </a:r>
            <a:r>
              <a:rPr lang="ru-RU" b="1" dirty="0" smtClean="0">
                <a:solidFill>
                  <a:srgbClr val="FF0000"/>
                </a:solidFill>
              </a:rPr>
              <a:t>негативными социальными последствиями</a:t>
            </a:r>
            <a:r>
              <a:rPr lang="ru-RU" dirty="0" smtClean="0"/>
              <a:t> сталкивается или боится столкнуться ваш потребитель? (например, потеря репутации, авторитета, доверия, статуса, …)</a:t>
            </a:r>
          </a:p>
          <a:p>
            <a:r>
              <a:rPr lang="ru-RU" dirty="0" smtClean="0"/>
              <a:t>Каких рисков </a:t>
            </a:r>
            <a:r>
              <a:rPr lang="ru-RU" b="1" dirty="0" smtClean="0">
                <a:solidFill>
                  <a:srgbClr val="FF0000"/>
                </a:solidFill>
              </a:rPr>
              <a:t>боится</a:t>
            </a:r>
            <a:r>
              <a:rPr lang="ru-RU" dirty="0" smtClean="0"/>
              <a:t> ваш потребитель? (например, финансовых, социальных, технических, что что-то может пойти совершенно не так, …)</a:t>
            </a:r>
          </a:p>
          <a:p>
            <a:r>
              <a:rPr lang="ru-RU" dirty="0" smtClean="0"/>
              <a:t>Из-за чего ваш потребитель </a:t>
            </a:r>
            <a:r>
              <a:rPr lang="ru-RU" b="1" dirty="0" smtClean="0">
                <a:solidFill>
                  <a:srgbClr val="FF0000"/>
                </a:solidFill>
              </a:rPr>
              <a:t>не спит </a:t>
            </a:r>
            <a:r>
              <a:rPr lang="ru-RU" dirty="0" smtClean="0"/>
              <a:t>ночью? (например, большие проблемы, переживания, беспокойства, …)</a:t>
            </a:r>
          </a:p>
          <a:p>
            <a:r>
              <a:rPr lang="ru-RU" dirty="0" smtClean="0"/>
              <a:t>Какие распространенные </a:t>
            </a:r>
            <a:r>
              <a:rPr lang="ru-RU" b="1" dirty="0" smtClean="0">
                <a:solidFill>
                  <a:srgbClr val="FF0000"/>
                </a:solidFill>
              </a:rPr>
              <a:t>ошибки</a:t>
            </a:r>
            <a:r>
              <a:rPr lang="ru-RU" dirty="0" smtClean="0"/>
              <a:t> допускает ваш потребитель? (например, ошибки использования …)</a:t>
            </a:r>
          </a:p>
          <a:p>
            <a:r>
              <a:rPr lang="ru-RU" dirty="0" smtClean="0"/>
              <a:t>Какие </a:t>
            </a:r>
            <a:r>
              <a:rPr lang="ru-RU" b="1" dirty="0" smtClean="0">
                <a:solidFill>
                  <a:srgbClr val="FF0000"/>
                </a:solidFill>
              </a:rPr>
              <a:t>барьеры удерживают вашего потребителя от внедрения решений</a:t>
            </a:r>
            <a:r>
              <a:rPr lang="ru-RU" dirty="0" smtClean="0"/>
              <a:t>? (например, стоимость начальных инвестиций, кривая обучения, непринятие перемен, …)</a:t>
            </a:r>
          </a:p>
        </p:txBody>
      </p:sp>
    </p:spTree>
    <p:extLst>
      <p:ext uri="{BB962C8B-B14F-4D97-AF65-F5344CB8AC3E}">
        <p14:creationId xmlns:p14="http://schemas.microsoft.com/office/powerpoint/2010/main" val="16788232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ru-RU" altLang="et-EE" smtClean="0"/>
              <a:t>Скидки</a:t>
            </a:r>
            <a:endParaRPr lang="et-EE" altLang="et-EE" smtClean="0"/>
          </a:p>
        </p:txBody>
      </p:sp>
      <p:sp>
        <p:nvSpPr>
          <p:cNvPr id="89091" name="Content Placeholder 2"/>
          <p:cNvSpPr>
            <a:spLocks noGrp="1"/>
          </p:cNvSpPr>
          <p:nvPr>
            <p:ph idx="1"/>
          </p:nvPr>
        </p:nvSpPr>
        <p:spPr/>
        <p:txBody>
          <a:bodyPr/>
          <a:lstStyle/>
          <a:p>
            <a:pPr eaLnBrk="1" hangingPunct="1"/>
            <a:endParaRPr lang="et-EE" altLang="et-EE" smtClean="0"/>
          </a:p>
        </p:txBody>
      </p:sp>
      <p:pic>
        <p:nvPicPr>
          <p:cNvPr id="890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9" y="1717675"/>
            <a:ext cx="7058025" cy="4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71115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ru-RU" altLang="et-EE" smtClean="0"/>
              <a:t>Скидки у нас любят все…</a:t>
            </a:r>
            <a:r>
              <a:rPr lang="et-EE" altLang="et-EE" smtClean="0"/>
              <a:t/>
            </a:r>
            <a:br>
              <a:rPr lang="et-EE" altLang="et-EE" smtClean="0"/>
            </a:br>
            <a:endParaRPr lang="et-EE" altLang="et-EE" smtClean="0"/>
          </a:p>
        </p:txBody>
      </p:sp>
      <p:pic>
        <p:nvPicPr>
          <p:cNvPr id="901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67214" y="1341438"/>
            <a:ext cx="3292475" cy="4525962"/>
          </a:xfrm>
          <a:noFill/>
        </p:spPr>
      </p:pic>
    </p:spTree>
    <p:extLst>
      <p:ext uri="{BB962C8B-B14F-4D97-AF65-F5344CB8AC3E}">
        <p14:creationId xmlns:p14="http://schemas.microsoft.com/office/powerpoint/2010/main" val="420483014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ru-RU" altLang="et-EE" smtClean="0"/>
              <a:t>Скидки</a:t>
            </a:r>
            <a:endParaRPr lang="et-EE" altLang="et-EE" smtClean="0"/>
          </a:p>
        </p:txBody>
      </p:sp>
      <p:sp>
        <p:nvSpPr>
          <p:cNvPr id="91139" name="Content Placeholder 3"/>
          <p:cNvSpPr>
            <a:spLocks noGrp="1"/>
          </p:cNvSpPr>
          <p:nvPr>
            <p:ph sz="half" idx="2"/>
          </p:nvPr>
        </p:nvSpPr>
        <p:spPr>
          <a:xfrm>
            <a:off x="1992314" y="1268414"/>
            <a:ext cx="4040187" cy="3951287"/>
          </a:xfrm>
        </p:spPr>
        <p:txBody>
          <a:bodyPr>
            <a:normAutofit fontScale="70000" lnSpcReduction="20000"/>
          </a:bodyPr>
          <a:lstStyle/>
          <a:p>
            <a:pPr eaLnBrk="1" hangingPunct="1"/>
            <a:r>
              <a:rPr lang="ru-RU" altLang="et-EE" sz="1600"/>
              <a:t>Абонемент</a:t>
            </a:r>
          </a:p>
          <a:p>
            <a:pPr eaLnBrk="1" hangingPunct="1"/>
            <a:r>
              <a:rPr lang="ru-RU" altLang="et-EE" sz="1600"/>
              <a:t>Ассортиментная</a:t>
            </a:r>
          </a:p>
          <a:p>
            <a:pPr eaLnBrk="1" hangingPunct="1"/>
            <a:r>
              <a:rPr lang="ru-RU" altLang="et-EE" sz="1600"/>
              <a:t>Бонусная</a:t>
            </a:r>
          </a:p>
          <a:p>
            <a:pPr eaLnBrk="1" hangingPunct="1"/>
            <a:r>
              <a:rPr lang="ru-RU" altLang="et-EE" sz="1600"/>
              <a:t>На б/у Для Верных Для Группы</a:t>
            </a:r>
          </a:p>
          <a:p>
            <a:pPr eaLnBrk="1" hangingPunct="1"/>
            <a:r>
              <a:rPr lang="ru-RU" altLang="et-EE" sz="1600"/>
              <a:t>Дилерская Зачетная В Интернете</a:t>
            </a:r>
          </a:p>
          <a:p>
            <a:pPr eaLnBrk="1" hangingPunct="1"/>
            <a:r>
              <a:rPr lang="ru-RU" altLang="et-EE" sz="1600"/>
              <a:t>За Качество</a:t>
            </a:r>
          </a:p>
          <a:p>
            <a:pPr eaLnBrk="1" hangingPunct="1"/>
            <a:r>
              <a:rPr lang="ru-RU" altLang="et-EE" sz="1600"/>
              <a:t>За Количество</a:t>
            </a:r>
          </a:p>
          <a:p>
            <a:pPr eaLnBrk="1" hangingPunct="1"/>
            <a:r>
              <a:rPr lang="ru-RU" altLang="et-EE" sz="1600"/>
              <a:t>Клубная</a:t>
            </a:r>
          </a:p>
          <a:p>
            <a:pPr eaLnBrk="1" hangingPunct="1"/>
            <a:r>
              <a:rPr lang="ru-RU" altLang="et-EE" sz="1600"/>
              <a:t>За Комплекс</a:t>
            </a:r>
          </a:p>
          <a:p>
            <a:pPr eaLnBrk="1" hangingPunct="1"/>
            <a:r>
              <a:rPr lang="ru-RU" altLang="et-EE" sz="1600"/>
              <a:t>Коллективная</a:t>
            </a:r>
          </a:p>
          <a:p>
            <a:pPr eaLnBrk="1" hangingPunct="1"/>
            <a:r>
              <a:rPr lang="ru-RU" altLang="et-EE" sz="1600"/>
              <a:t>НакопительнаяКросс</a:t>
            </a:r>
          </a:p>
          <a:p>
            <a:pPr eaLnBrk="1" hangingPunct="1"/>
            <a:r>
              <a:rPr lang="ru-RU" altLang="et-EE" sz="1600"/>
              <a:t>За Наличные</a:t>
            </a:r>
          </a:p>
          <a:p>
            <a:pPr eaLnBrk="1" hangingPunct="1"/>
            <a:r>
              <a:rPr lang="ru-RU" altLang="et-EE" sz="1600"/>
              <a:t>За условия Поставки</a:t>
            </a:r>
          </a:p>
          <a:p>
            <a:pPr eaLnBrk="1" hangingPunct="1"/>
            <a:r>
              <a:rPr lang="ru-RU" altLang="et-EE" sz="1600"/>
              <a:t>Праздничная</a:t>
            </a:r>
          </a:p>
          <a:p>
            <a:pPr eaLnBrk="1" hangingPunct="1"/>
            <a:r>
              <a:rPr lang="ru-RU" altLang="et-EE" sz="1600"/>
              <a:t>Престижная</a:t>
            </a:r>
          </a:p>
          <a:p>
            <a:pPr eaLnBrk="1" hangingPunct="1"/>
            <a:r>
              <a:rPr lang="ru-RU" altLang="et-EE" sz="1600"/>
              <a:t>Простая</a:t>
            </a:r>
          </a:p>
          <a:p>
            <a:pPr eaLnBrk="1" hangingPunct="1"/>
            <a:endParaRPr lang="ru-RU" altLang="et-EE" sz="1600"/>
          </a:p>
          <a:p>
            <a:pPr eaLnBrk="1" hangingPunct="1"/>
            <a:endParaRPr lang="ru-RU" altLang="et-EE" sz="1600"/>
          </a:p>
          <a:p>
            <a:pPr eaLnBrk="1" hangingPunct="1"/>
            <a:endParaRPr lang="ru-RU" altLang="et-EE" sz="1600"/>
          </a:p>
        </p:txBody>
      </p:sp>
      <p:sp>
        <p:nvSpPr>
          <p:cNvPr id="91140" name="Content Placeholder 5"/>
          <p:cNvSpPr>
            <a:spLocks noGrp="1"/>
          </p:cNvSpPr>
          <p:nvPr>
            <p:ph sz="quarter" idx="4"/>
          </p:nvPr>
        </p:nvSpPr>
        <p:spPr>
          <a:xfrm>
            <a:off x="6024564" y="1196976"/>
            <a:ext cx="4041775" cy="5256213"/>
          </a:xfrm>
        </p:spPr>
        <p:txBody>
          <a:bodyPr>
            <a:normAutofit fontScale="92500" lnSpcReduction="10000"/>
          </a:bodyPr>
          <a:lstStyle/>
          <a:p>
            <a:pPr eaLnBrk="1" hangingPunct="1"/>
            <a:r>
              <a:rPr lang="ru-RU" altLang="et-EE" sz="1600"/>
              <a:t>Предварительная</a:t>
            </a:r>
          </a:p>
          <a:p>
            <a:pPr eaLnBrk="1" hangingPunct="1"/>
            <a:r>
              <a:rPr lang="ru-RU" altLang="et-EE" sz="1600"/>
              <a:t>Скидка на Первую покупку</a:t>
            </a:r>
          </a:p>
          <a:p>
            <a:pPr eaLnBrk="1" hangingPunct="1"/>
            <a:r>
              <a:rPr lang="ru-RU" altLang="et-EE" sz="1600"/>
              <a:t>За Регулярность</a:t>
            </a:r>
          </a:p>
          <a:p>
            <a:pPr eaLnBrk="1" hangingPunct="1"/>
            <a:r>
              <a:rPr lang="ru-RU" altLang="et-EE" sz="1600"/>
              <a:t>Сконто</a:t>
            </a:r>
          </a:p>
          <a:p>
            <a:pPr eaLnBrk="1" hangingPunct="1"/>
            <a:r>
              <a:rPr lang="ru-RU" altLang="et-EE" sz="1600"/>
              <a:t>На Срок</a:t>
            </a:r>
          </a:p>
          <a:p>
            <a:pPr eaLnBrk="1" hangingPunct="1"/>
            <a:r>
              <a:rPr lang="ru-RU" altLang="et-EE" sz="1600"/>
              <a:t>Ситуативная</a:t>
            </a:r>
          </a:p>
          <a:p>
            <a:pPr eaLnBrk="1" hangingPunct="1"/>
            <a:r>
              <a:rPr lang="ru-RU" altLang="et-EE" sz="1600"/>
              <a:t>На Сумму</a:t>
            </a:r>
          </a:p>
          <a:p>
            <a:pPr eaLnBrk="1" hangingPunct="1"/>
            <a:r>
              <a:rPr lang="ru-RU" altLang="et-EE" sz="1600"/>
              <a:t>Сезонная</a:t>
            </a:r>
          </a:p>
          <a:p>
            <a:pPr eaLnBrk="1" hangingPunct="1"/>
            <a:r>
              <a:rPr lang="ru-RU" altLang="et-EE" sz="1600"/>
              <a:t>Специальная</a:t>
            </a:r>
          </a:p>
          <a:p>
            <a:pPr eaLnBrk="1" hangingPunct="1"/>
            <a:r>
              <a:rPr lang="ru-RU" altLang="et-EE" sz="1600"/>
              <a:t>Скрытая Тающая</a:t>
            </a:r>
          </a:p>
          <a:p>
            <a:pPr eaLnBrk="1" hangingPunct="1"/>
            <a:r>
              <a:rPr lang="ru-RU" altLang="et-EE" sz="1600"/>
              <a:t>Фиктивная</a:t>
            </a:r>
          </a:p>
          <a:p>
            <a:pPr eaLnBrk="1" hangingPunct="1"/>
            <a:r>
              <a:rPr lang="ru-RU" altLang="et-EE" sz="1600"/>
              <a:t>Функциональная</a:t>
            </a:r>
          </a:p>
          <a:p>
            <a:pPr eaLnBrk="1" hangingPunct="1"/>
            <a:r>
              <a:rPr lang="ru-RU" altLang="et-EE" sz="1600"/>
              <a:t>Неожиданная</a:t>
            </a:r>
          </a:p>
          <a:p>
            <a:pPr eaLnBrk="1" hangingPunct="1"/>
            <a:r>
              <a:rPr lang="ru-RU" altLang="et-EE" sz="1600"/>
              <a:t>Общая</a:t>
            </a:r>
          </a:p>
          <a:p>
            <a:pPr eaLnBrk="1" hangingPunct="1"/>
            <a:r>
              <a:rPr lang="ru-RU" altLang="et-EE" sz="1600"/>
              <a:t>На Один продукт</a:t>
            </a:r>
          </a:p>
          <a:p>
            <a:pPr eaLnBrk="1" hangingPunct="1"/>
            <a:r>
              <a:rPr lang="ru-RU" altLang="et-EE" sz="1600"/>
              <a:t>Особая Партнерская</a:t>
            </a:r>
          </a:p>
          <a:p>
            <a:pPr eaLnBrk="1" hangingPunct="1"/>
            <a:r>
              <a:rPr lang="ru-RU" altLang="et-EE" sz="1600"/>
              <a:t>Персональная</a:t>
            </a:r>
          </a:p>
        </p:txBody>
      </p:sp>
    </p:spTree>
    <p:extLst>
      <p:ext uri="{BB962C8B-B14F-4D97-AF65-F5344CB8AC3E}">
        <p14:creationId xmlns:p14="http://schemas.microsoft.com/office/powerpoint/2010/main" val="161696221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endParaRPr lang="et-EE" altLang="et-EE" smtClean="0"/>
          </a:p>
        </p:txBody>
      </p:sp>
      <p:sp>
        <p:nvSpPr>
          <p:cNvPr id="92163" name="Content Placeholder 2"/>
          <p:cNvSpPr>
            <a:spLocks noGrp="1"/>
          </p:cNvSpPr>
          <p:nvPr>
            <p:ph idx="1"/>
          </p:nvPr>
        </p:nvSpPr>
        <p:spPr>
          <a:xfrm>
            <a:off x="1554163" y="1623220"/>
            <a:ext cx="3609975" cy="4525963"/>
          </a:xfrm>
        </p:spPr>
        <p:txBody>
          <a:bodyPr>
            <a:normAutofit fontScale="70000" lnSpcReduction="20000"/>
          </a:bodyPr>
          <a:lstStyle/>
          <a:p>
            <a:pPr eaLnBrk="1" hangingPunct="1"/>
            <a:r>
              <a:rPr lang="ru-RU" altLang="et-EE" sz="1800" dirty="0"/>
              <a:t>Абонемент</a:t>
            </a:r>
          </a:p>
          <a:p>
            <a:pPr eaLnBrk="1" hangingPunct="1"/>
            <a:r>
              <a:rPr lang="ru-RU" altLang="et-EE" sz="1800" dirty="0"/>
              <a:t>Ассортиментная</a:t>
            </a:r>
          </a:p>
          <a:p>
            <a:pPr eaLnBrk="1" hangingPunct="1"/>
            <a:r>
              <a:rPr lang="ru-RU" altLang="et-EE" sz="1800" dirty="0"/>
              <a:t>Бонусная</a:t>
            </a:r>
          </a:p>
          <a:p>
            <a:pPr eaLnBrk="1" hangingPunct="1"/>
            <a:r>
              <a:rPr lang="ru-RU" altLang="et-EE" sz="1800" dirty="0"/>
              <a:t>На б/у Для Верных Для Группы</a:t>
            </a:r>
          </a:p>
          <a:p>
            <a:pPr eaLnBrk="1" hangingPunct="1"/>
            <a:r>
              <a:rPr lang="ru-RU" altLang="et-EE" sz="1800" dirty="0"/>
              <a:t>Дилерская Зачетная В Интернете</a:t>
            </a:r>
          </a:p>
          <a:p>
            <a:pPr eaLnBrk="1" hangingPunct="1"/>
            <a:r>
              <a:rPr lang="ru-RU" altLang="et-EE" sz="1800" dirty="0"/>
              <a:t>За Качество</a:t>
            </a:r>
          </a:p>
          <a:p>
            <a:pPr eaLnBrk="1" hangingPunct="1"/>
            <a:r>
              <a:rPr lang="ru-RU" altLang="et-EE" sz="1800" dirty="0"/>
              <a:t>За Количество</a:t>
            </a:r>
          </a:p>
          <a:p>
            <a:pPr eaLnBrk="1" hangingPunct="1"/>
            <a:r>
              <a:rPr lang="ru-RU" altLang="et-EE" sz="1800" dirty="0"/>
              <a:t>Клубная</a:t>
            </a:r>
          </a:p>
          <a:p>
            <a:pPr eaLnBrk="1" hangingPunct="1"/>
            <a:r>
              <a:rPr lang="ru-RU" altLang="et-EE" sz="1800" dirty="0"/>
              <a:t>За Комплекс</a:t>
            </a:r>
          </a:p>
          <a:p>
            <a:pPr eaLnBrk="1" hangingPunct="1"/>
            <a:r>
              <a:rPr lang="ru-RU" altLang="et-EE" sz="1800" dirty="0"/>
              <a:t>Коллективная</a:t>
            </a:r>
          </a:p>
          <a:p>
            <a:pPr eaLnBrk="1" hangingPunct="1"/>
            <a:r>
              <a:rPr lang="ru-RU" altLang="et-EE" sz="1800" dirty="0" err="1"/>
              <a:t>НакопительнаяКросс</a:t>
            </a:r>
            <a:endParaRPr lang="ru-RU" altLang="et-EE" sz="1800" dirty="0"/>
          </a:p>
          <a:p>
            <a:pPr eaLnBrk="1" hangingPunct="1"/>
            <a:r>
              <a:rPr lang="ru-RU" altLang="et-EE" sz="1800" dirty="0"/>
              <a:t>За Наличные</a:t>
            </a:r>
          </a:p>
          <a:p>
            <a:pPr eaLnBrk="1" hangingPunct="1"/>
            <a:r>
              <a:rPr lang="ru-RU" altLang="et-EE" sz="1800" dirty="0"/>
              <a:t>Неожиданная</a:t>
            </a:r>
          </a:p>
          <a:p>
            <a:pPr eaLnBrk="1" hangingPunct="1"/>
            <a:r>
              <a:rPr lang="ru-RU" altLang="et-EE" sz="1800" dirty="0"/>
              <a:t>Общая</a:t>
            </a:r>
          </a:p>
          <a:p>
            <a:pPr eaLnBrk="1" hangingPunct="1"/>
            <a:r>
              <a:rPr lang="ru-RU" altLang="et-EE" sz="1800" dirty="0"/>
              <a:t>На Один продукт</a:t>
            </a:r>
          </a:p>
          <a:p>
            <a:pPr eaLnBrk="1" hangingPunct="1"/>
            <a:r>
              <a:rPr lang="ru-RU" altLang="et-EE" sz="1800" dirty="0"/>
              <a:t>Особая Партнерская</a:t>
            </a:r>
          </a:p>
          <a:p>
            <a:pPr eaLnBrk="1" hangingPunct="1"/>
            <a:r>
              <a:rPr lang="ru-RU" altLang="et-EE" sz="1800" dirty="0"/>
              <a:t>Персональная</a:t>
            </a:r>
          </a:p>
        </p:txBody>
      </p:sp>
      <p:sp>
        <p:nvSpPr>
          <p:cNvPr id="92164" name="Rectangle 1"/>
          <p:cNvSpPr>
            <a:spLocks noChangeArrowheads="1"/>
          </p:cNvSpPr>
          <p:nvPr/>
        </p:nvSpPr>
        <p:spPr bwMode="auto">
          <a:xfrm>
            <a:off x="5880100" y="1557339"/>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ru-RU" altLang="et-EE" sz="1800"/>
              <a:t>За условия Поставки</a:t>
            </a:r>
          </a:p>
          <a:p>
            <a:pPr>
              <a:spcBef>
                <a:spcPct val="0"/>
              </a:spcBef>
            </a:pPr>
            <a:r>
              <a:rPr lang="ru-RU" altLang="et-EE" sz="1800"/>
              <a:t>Праздничная</a:t>
            </a:r>
          </a:p>
          <a:p>
            <a:pPr>
              <a:spcBef>
                <a:spcPct val="0"/>
              </a:spcBef>
            </a:pPr>
            <a:r>
              <a:rPr lang="ru-RU" altLang="et-EE" sz="1800"/>
              <a:t>Престижная</a:t>
            </a:r>
          </a:p>
          <a:p>
            <a:pPr>
              <a:spcBef>
                <a:spcPct val="0"/>
              </a:spcBef>
            </a:pPr>
            <a:r>
              <a:rPr lang="ru-RU" altLang="et-EE" sz="1800"/>
              <a:t>Простая</a:t>
            </a:r>
          </a:p>
          <a:p>
            <a:pPr>
              <a:spcBef>
                <a:spcPct val="0"/>
              </a:spcBef>
            </a:pPr>
            <a:r>
              <a:rPr lang="ru-RU" altLang="et-EE" sz="1800"/>
              <a:t>Предварительная</a:t>
            </a:r>
          </a:p>
          <a:p>
            <a:pPr>
              <a:spcBef>
                <a:spcPct val="0"/>
              </a:spcBef>
            </a:pPr>
            <a:r>
              <a:rPr lang="ru-RU" altLang="et-EE" sz="1800"/>
              <a:t>Скидка на Первую покупку</a:t>
            </a:r>
          </a:p>
          <a:p>
            <a:pPr>
              <a:spcBef>
                <a:spcPct val="0"/>
              </a:spcBef>
            </a:pPr>
            <a:r>
              <a:rPr lang="ru-RU" altLang="et-EE" sz="1800"/>
              <a:t>За Регулярность</a:t>
            </a:r>
          </a:p>
          <a:p>
            <a:pPr>
              <a:spcBef>
                <a:spcPct val="0"/>
              </a:spcBef>
            </a:pPr>
            <a:r>
              <a:rPr lang="ru-RU" altLang="et-EE" sz="1800"/>
              <a:t>Сконто</a:t>
            </a:r>
          </a:p>
          <a:p>
            <a:pPr>
              <a:spcBef>
                <a:spcPct val="0"/>
              </a:spcBef>
            </a:pPr>
            <a:r>
              <a:rPr lang="ru-RU" altLang="et-EE" sz="1800"/>
              <a:t>На Срок</a:t>
            </a:r>
          </a:p>
          <a:p>
            <a:pPr>
              <a:spcBef>
                <a:spcPct val="0"/>
              </a:spcBef>
            </a:pPr>
            <a:r>
              <a:rPr lang="ru-RU" altLang="et-EE" sz="1800"/>
              <a:t>Ситуативная</a:t>
            </a:r>
          </a:p>
          <a:p>
            <a:pPr>
              <a:spcBef>
                <a:spcPct val="0"/>
              </a:spcBef>
            </a:pPr>
            <a:r>
              <a:rPr lang="ru-RU" altLang="et-EE" sz="1800"/>
              <a:t>На Сумму</a:t>
            </a:r>
          </a:p>
          <a:p>
            <a:pPr>
              <a:spcBef>
                <a:spcPct val="0"/>
              </a:spcBef>
            </a:pPr>
            <a:r>
              <a:rPr lang="ru-RU" altLang="et-EE" sz="1800"/>
              <a:t>Сезонная</a:t>
            </a:r>
          </a:p>
          <a:p>
            <a:pPr>
              <a:spcBef>
                <a:spcPct val="0"/>
              </a:spcBef>
            </a:pPr>
            <a:r>
              <a:rPr lang="ru-RU" altLang="et-EE" sz="1800"/>
              <a:t>Специальная</a:t>
            </a:r>
          </a:p>
          <a:p>
            <a:pPr>
              <a:spcBef>
                <a:spcPct val="0"/>
              </a:spcBef>
            </a:pPr>
            <a:r>
              <a:rPr lang="ru-RU" altLang="et-EE" sz="1800"/>
              <a:t>Скрытая Тающая</a:t>
            </a:r>
          </a:p>
          <a:p>
            <a:pPr>
              <a:spcBef>
                <a:spcPct val="0"/>
              </a:spcBef>
            </a:pPr>
            <a:r>
              <a:rPr lang="ru-RU" altLang="et-EE" sz="1800"/>
              <a:t>Фиктивная</a:t>
            </a:r>
          </a:p>
          <a:p>
            <a:pPr>
              <a:spcBef>
                <a:spcPct val="0"/>
              </a:spcBef>
            </a:pPr>
            <a:r>
              <a:rPr lang="ru-RU" altLang="et-EE" sz="1800"/>
              <a:t>Функциональная</a:t>
            </a:r>
          </a:p>
        </p:txBody>
      </p:sp>
    </p:spTree>
    <p:extLst>
      <p:ext uri="{BB962C8B-B14F-4D97-AF65-F5344CB8AC3E}">
        <p14:creationId xmlns:p14="http://schemas.microsoft.com/office/powerpoint/2010/main" val="225082959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r>
              <a:rPr lang="ru-RU" altLang="et-EE" smtClean="0"/>
              <a:t>Ограничение по времени</a:t>
            </a:r>
            <a:endParaRPr lang="et-EE" altLang="et-EE" smtClean="0"/>
          </a:p>
        </p:txBody>
      </p:sp>
      <p:pic>
        <p:nvPicPr>
          <p:cNvPr id="931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341439"/>
            <a:ext cx="6491287"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562740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1981201" y="274639"/>
            <a:ext cx="2386013" cy="1425575"/>
          </a:xfrm>
        </p:spPr>
        <p:txBody>
          <a:bodyPr/>
          <a:lstStyle/>
          <a:p>
            <a:pPr eaLnBrk="1" hangingPunct="1"/>
            <a:r>
              <a:rPr lang="ru-RU" altLang="et-EE" smtClean="0"/>
              <a:t>Ставим</a:t>
            </a:r>
            <a:br>
              <a:rPr lang="ru-RU" altLang="et-EE" smtClean="0"/>
            </a:br>
            <a:r>
              <a:rPr lang="ru-RU" altLang="et-EE" smtClean="0"/>
              <a:t>на сайт</a:t>
            </a:r>
            <a:endParaRPr lang="et-EE" altLang="et-EE" smtClean="0"/>
          </a:p>
        </p:txBody>
      </p:sp>
      <p:sp>
        <p:nvSpPr>
          <p:cNvPr id="94211" name="Content Placeholder 2"/>
          <p:cNvSpPr>
            <a:spLocks noGrp="1"/>
          </p:cNvSpPr>
          <p:nvPr>
            <p:ph idx="1"/>
          </p:nvPr>
        </p:nvSpPr>
        <p:spPr/>
        <p:txBody>
          <a:bodyPr/>
          <a:lstStyle/>
          <a:p>
            <a:pPr eaLnBrk="1" hangingPunct="1"/>
            <a:endParaRPr lang="et-EE" altLang="et-EE" smtClean="0"/>
          </a:p>
        </p:txBody>
      </p:sp>
      <p:pic>
        <p:nvPicPr>
          <p:cNvPr id="942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4" y="1"/>
            <a:ext cx="5940425" cy="648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12896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endParaRPr lang="et-EE" altLang="et-EE" smtClean="0"/>
          </a:p>
        </p:txBody>
      </p:sp>
      <p:sp>
        <p:nvSpPr>
          <p:cNvPr id="95235" name="Content Placeholder 2"/>
          <p:cNvSpPr>
            <a:spLocks noGrp="1"/>
          </p:cNvSpPr>
          <p:nvPr>
            <p:ph idx="1"/>
          </p:nvPr>
        </p:nvSpPr>
        <p:spPr/>
        <p:txBody>
          <a:bodyPr/>
          <a:lstStyle/>
          <a:p>
            <a:pPr eaLnBrk="1" hangingPunct="1"/>
            <a:endParaRPr lang="et-EE" altLang="et-EE" smtClean="0"/>
          </a:p>
        </p:txBody>
      </p:sp>
      <p:pic>
        <p:nvPicPr>
          <p:cNvPr id="952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564" y="1268413"/>
            <a:ext cx="395287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391427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r>
              <a:rPr lang="ru-RU" altLang="et-EE" smtClean="0"/>
              <a:t>Второе значение красивой цены -</a:t>
            </a:r>
            <a:br>
              <a:rPr lang="ru-RU" altLang="et-EE" smtClean="0"/>
            </a:br>
            <a:r>
              <a:rPr lang="ru-RU" altLang="et-EE" smtClean="0"/>
              <a:t>запоминающие цифры</a:t>
            </a:r>
            <a:endParaRPr lang="et-EE" altLang="et-EE" smtClean="0"/>
          </a:p>
        </p:txBody>
      </p:sp>
      <p:sp>
        <p:nvSpPr>
          <p:cNvPr id="96259" name="Content Placeholder 2"/>
          <p:cNvSpPr>
            <a:spLocks noGrp="1"/>
          </p:cNvSpPr>
          <p:nvPr>
            <p:ph idx="1"/>
          </p:nvPr>
        </p:nvSpPr>
        <p:spPr>
          <a:xfrm>
            <a:off x="1981200" y="2060575"/>
            <a:ext cx="8229600" cy="4065588"/>
          </a:xfrm>
        </p:spPr>
        <p:txBody>
          <a:bodyPr/>
          <a:lstStyle/>
          <a:p>
            <a:pPr eaLnBrk="1" hangingPunct="1"/>
            <a:endParaRPr lang="et-EE" altLang="et-EE" smtClean="0"/>
          </a:p>
        </p:txBody>
      </p:sp>
      <p:pic>
        <p:nvPicPr>
          <p:cNvPr id="962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6" y="1989138"/>
            <a:ext cx="6030913" cy="35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11941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ru-RU" altLang="et-EE" smtClean="0"/>
              <a:t>Калькуляторы</a:t>
            </a:r>
            <a:endParaRPr lang="et-EE" altLang="et-EE" smtClean="0"/>
          </a:p>
        </p:txBody>
      </p:sp>
      <p:sp>
        <p:nvSpPr>
          <p:cNvPr id="97283" name="Content Placeholder 2"/>
          <p:cNvSpPr>
            <a:spLocks noGrp="1"/>
          </p:cNvSpPr>
          <p:nvPr>
            <p:ph idx="1"/>
          </p:nvPr>
        </p:nvSpPr>
        <p:spPr/>
        <p:txBody>
          <a:bodyPr/>
          <a:lstStyle/>
          <a:p>
            <a:pPr eaLnBrk="1" hangingPunct="1"/>
            <a:endParaRPr lang="et-EE" altLang="et-EE" smtClean="0"/>
          </a:p>
        </p:txBody>
      </p:sp>
    </p:spTree>
    <p:extLst>
      <p:ext uri="{BB962C8B-B14F-4D97-AF65-F5344CB8AC3E}">
        <p14:creationId xmlns:p14="http://schemas.microsoft.com/office/powerpoint/2010/main" val="131809755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ru-RU" altLang="et-EE" smtClean="0"/>
              <a:t>«Бесплатно»</a:t>
            </a:r>
            <a:endParaRPr lang="et-EE" altLang="et-EE" smtClean="0"/>
          </a:p>
        </p:txBody>
      </p:sp>
      <p:sp>
        <p:nvSpPr>
          <p:cNvPr id="98307" name="Content Placeholder 2"/>
          <p:cNvSpPr>
            <a:spLocks noGrp="1"/>
          </p:cNvSpPr>
          <p:nvPr>
            <p:ph idx="1"/>
          </p:nvPr>
        </p:nvSpPr>
        <p:spPr/>
        <p:txBody>
          <a:bodyPr/>
          <a:lstStyle/>
          <a:p>
            <a:pPr eaLnBrk="1" hangingPunct="1"/>
            <a:endParaRPr lang="et-EE" altLang="et-EE" smtClean="0"/>
          </a:p>
        </p:txBody>
      </p:sp>
      <p:pic>
        <p:nvPicPr>
          <p:cNvPr id="983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589" y="1196976"/>
            <a:ext cx="562927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908051"/>
            <a:ext cx="285750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3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0963" y="3408363"/>
            <a:ext cx="2716212" cy="2716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35229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dirty="0" smtClean="0"/>
              <a:t>Польза для </a:t>
            </a:r>
            <a:r>
              <a:rPr lang="ru" b="1" i="0" u="none" dirty="0"/>
              <a:t>клиента</a:t>
            </a:r>
            <a:endParaRPr lang="ru" noProof="0" dirty="0"/>
          </a:p>
        </p:txBody>
      </p:sp>
      <p:pic>
        <p:nvPicPr>
          <p:cNvPr id="5" name="Content Placeholder 4"/>
          <p:cNvPicPr>
            <a:picLocks noGrp="1" noChangeAspect="1"/>
          </p:cNvPicPr>
          <p:nvPr>
            <p:ph idx="1"/>
          </p:nvPr>
        </p:nvPicPr>
        <p:blipFill>
          <a:blip r:embed="rId3"/>
          <a:srcRect l="-37600" r="-37600"/>
          <a:stretch>
            <a:fillRect/>
          </a:stretch>
        </p:blipFill>
        <p:spPr/>
      </p:pic>
      <p:sp>
        <p:nvSpPr>
          <p:cNvPr id="4" name="Slide Number Placeholder 3"/>
          <p:cNvSpPr>
            <a:spLocks noGrp="1"/>
          </p:cNvSpPr>
          <p:nvPr>
            <p:ph type="sldNum" sz="quarter" idx="12"/>
          </p:nvPr>
        </p:nvSpPr>
        <p:spPr/>
        <p:txBody>
          <a:bodyPr/>
          <a:lstStyle/>
          <a:p>
            <a:pPr algn="r" rtl="0"/>
            <a:fld id="{EFD340F5-C3BD-438B-8DEE-4E559CCBACEC}" type="slidenum">
              <a:rPr/>
              <a:pPr algn="r" rtl="0"/>
              <a:t>11</a:t>
            </a:fld>
            <a:endParaRPr lang="ru"/>
          </a:p>
        </p:txBody>
      </p:sp>
      <p:sp>
        <p:nvSpPr>
          <p:cNvPr id="6" name="Rectangle 5"/>
          <p:cNvSpPr/>
          <p:nvPr/>
        </p:nvSpPr>
        <p:spPr>
          <a:xfrm>
            <a:off x="1775520" y="6211670"/>
            <a:ext cx="7920880" cy="646331"/>
          </a:xfrm>
          <a:prstGeom prst="rect">
            <a:avLst/>
          </a:prstGeom>
        </p:spPr>
        <p:txBody>
          <a:bodyPr wrap="square">
            <a:spAutoFit/>
          </a:bodyPr>
          <a:lstStyle/>
          <a:p>
            <a:pPr algn="l" rtl="0"/>
            <a:r>
              <a:rPr lang="ru"/>
              <a:t>https://issuu.com/business.model.innovation/docs/vpd_sneakpeek/39?e=1330026/9247145</a:t>
            </a:r>
          </a:p>
        </p:txBody>
      </p:sp>
    </p:spTree>
    <p:extLst>
      <p:ext uri="{BB962C8B-B14F-4D97-AF65-F5344CB8AC3E}">
        <p14:creationId xmlns:p14="http://schemas.microsoft.com/office/powerpoint/2010/main" val="56622503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t-EE" altLang="et-EE" smtClean="0"/>
              <a:t>Ole tähelepanelik!</a:t>
            </a:r>
            <a:br>
              <a:rPr lang="et-EE" altLang="et-EE" smtClean="0"/>
            </a:br>
            <a:endParaRPr lang="et-EE" altLang="et-EE" smtClean="0"/>
          </a:p>
        </p:txBody>
      </p:sp>
      <p:sp>
        <p:nvSpPr>
          <p:cNvPr id="99331" name="Content Placeholder 2"/>
          <p:cNvSpPr>
            <a:spLocks noGrp="1"/>
          </p:cNvSpPr>
          <p:nvPr>
            <p:ph idx="1"/>
          </p:nvPr>
        </p:nvSpPr>
        <p:spPr/>
        <p:txBody>
          <a:bodyPr/>
          <a:lstStyle/>
          <a:p>
            <a:pPr eaLnBrk="1" hangingPunct="1"/>
            <a:endParaRPr lang="et-EE" altLang="et-EE" sz="1600"/>
          </a:p>
          <a:p>
            <a:pPr eaLnBrk="1" hangingPunct="1"/>
            <a:r>
              <a:rPr lang="et-EE" altLang="et-EE" sz="2000" b="1"/>
              <a:t>Parim. </a:t>
            </a:r>
            <a:r>
              <a:rPr lang="ru-RU" altLang="et-EE" sz="2000"/>
              <a:t>требует доказательств </a:t>
            </a:r>
            <a:r>
              <a:rPr lang="et-EE" altLang="et-EE" sz="2000"/>
              <a:t>.</a:t>
            </a:r>
          </a:p>
          <a:p>
            <a:pPr eaLnBrk="1" hangingPunct="1"/>
            <a:r>
              <a:rPr lang="et-EE" altLang="et-EE" sz="2000" b="1"/>
              <a:t>Tasuta. </a:t>
            </a:r>
            <a:r>
              <a:rPr lang="et-EE" altLang="et-EE" sz="2000"/>
              <a:t>Sinu kanda võib jätta vaid pakkumisele reageerimise (nt SMS-i) ja kättetoimetamise vältimatu kulu (postikulu).</a:t>
            </a:r>
          </a:p>
          <a:p>
            <a:pPr eaLnBrk="1" hangingPunct="1"/>
            <a:r>
              <a:rPr lang="et-EE" altLang="et-EE" sz="2000" b="1"/>
              <a:t>Ainus. </a:t>
            </a:r>
            <a:r>
              <a:rPr lang="et-EE" altLang="et-EE" sz="2000"/>
              <a:t>Kui tegemist pole ainsa samalaadse tootega turul, on tegemist eksitava kauplemisvõttega.</a:t>
            </a:r>
          </a:p>
          <a:p>
            <a:pPr eaLnBrk="1" hangingPunct="1"/>
            <a:r>
              <a:rPr lang="et-EE" altLang="et-EE" sz="2000" b="1"/>
              <a:t>Tagastusõigus 14 päeva </a:t>
            </a:r>
            <a:r>
              <a:rPr lang="et-EE" altLang="et-EE" sz="2000"/>
              <a:t>(reklaami osana, nt „Ainult meil …”). E-poe puhul on see seadusega ettenähtud tarbija õigus, mis kehtib kõigi kauplejate puhul, mitte ei ole konkreetse pakkumise eelis.</a:t>
            </a:r>
          </a:p>
        </p:txBody>
      </p:sp>
    </p:spTree>
    <p:extLst>
      <p:ext uri="{BB962C8B-B14F-4D97-AF65-F5344CB8AC3E}">
        <p14:creationId xmlns:p14="http://schemas.microsoft.com/office/powerpoint/2010/main" val="7079696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pPr eaLnBrk="1" hangingPunct="1"/>
            <a:r>
              <a:rPr lang="et-EE" altLang="et-EE" smtClean="0"/>
              <a:t>Kauplejale</a:t>
            </a:r>
            <a:br>
              <a:rPr lang="et-EE" altLang="et-EE" smtClean="0"/>
            </a:br>
            <a:endParaRPr lang="et-EE" altLang="et-EE" smtClean="0"/>
          </a:p>
        </p:txBody>
      </p:sp>
      <p:sp>
        <p:nvSpPr>
          <p:cNvPr id="100355" name="Content Placeholder 2"/>
          <p:cNvSpPr>
            <a:spLocks noGrp="1"/>
          </p:cNvSpPr>
          <p:nvPr>
            <p:ph idx="1"/>
          </p:nvPr>
        </p:nvSpPr>
        <p:spPr>
          <a:xfrm>
            <a:off x="1919288" y="1052513"/>
            <a:ext cx="8229600" cy="4525962"/>
          </a:xfrm>
        </p:spPr>
        <p:txBody>
          <a:bodyPr>
            <a:normAutofit lnSpcReduction="10000"/>
          </a:bodyPr>
          <a:lstStyle/>
          <a:p>
            <a:pPr eaLnBrk="1" hangingPunct="1"/>
            <a:endParaRPr lang="et-EE" altLang="et-EE" sz="1800"/>
          </a:p>
          <a:p>
            <a:pPr eaLnBrk="1" hangingPunct="1"/>
            <a:r>
              <a:rPr lang="et-EE" altLang="et-EE" sz="1800" b="1"/>
              <a:t>Tarbijakaitseseaduse § 123 lg 8 p</a:t>
            </a:r>
            <a:r>
              <a:rPr lang="et-EE" altLang="et-EE" sz="1800"/>
              <a:t> 10 kohaselt on eksitav esitada tarbijale õigusaktidega antud õigusi kaupleja pakkumise eripärana.</a:t>
            </a:r>
            <a:endParaRPr lang="ru-RU" altLang="et-EE" sz="1800"/>
          </a:p>
          <a:p>
            <a:pPr eaLnBrk="1" hangingPunct="1"/>
            <a:r>
              <a:rPr lang="ru-RU" altLang="et-EE" sz="1800"/>
              <a:t> введение в заблуждение </a:t>
            </a:r>
            <a:endParaRPr lang="et-EE" altLang="et-EE" sz="1800"/>
          </a:p>
          <a:p>
            <a:pPr eaLnBrk="1" hangingPunct="1"/>
            <a:endParaRPr lang="et-EE" altLang="et-EE" sz="1800"/>
          </a:p>
          <a:p>
            <a:pPr eaLnBrk="1" hangingPunct="1"/>
            <a:r>
              <a:rPr lang="et-EE" altLang="et-EE" sz="1800" b="1"/>
              <a:t>Tarbijakaitseseaduse § 123 lg 8 p 18 </a:t>
            </a:r>
            <a:r>
              <a:rPr lang="et-EE" altLang="et-EE" sz="1800"/>
              <a:t>kohaselt on keelatud ebatäpsete andmete edastamine turutingimuste või kauba või teenuse turult leidmise võimaluste kohta, et mõjutada tarbijat kaupa või teenust omandama tavapärasest ebasoodsamatel tingimustel.</a:t>
            </a:r>
            <a:endParaRPr lang="ru-RU" altLang="et-EE" sz="1800"/>
          </a:p>
          <a:p>
            <a:pPr eaLnBrk="1" hangingPunct="1"/>
            <a:r>
              <a:rPr lang="ru-RU" altLang="et-EE" sz="1800"/>
              <a:t>запрещает неточные данные рыночных условий или рынка продукта или услуги</a:t>
            </a:r>
            <a:endParaRPr lang="et-EE" altLang="et-EE" sz="1800"/>
          </a:p>
          <a:p>
            <a:pPr eaLnBrk="1" hangingPunct="1"/>
            <a:r>
              <a:rPr lang="et-EE" altLang="et-EE" sz="1800" b="1"/>
              <a:t>Tarbijakaitseseaduse § 123 lg 8 p</a:t>
            </a:r>
            <a:r>
              <a:rPr lang="et-EE" altLang="et-EE" sz="1800"/>
              <a:t> 20 kohaselt ei ole lubatud reklaamid, kus kaupa või teenust kirjeldatakse sõnadega „prii“, „tasuta“ või muu samalaadse väljendiga, kui tarbija peab tasuma muude kulude eest kui pakkumisele reageerimise ja kauba kättesaamise või kohaletoimetamisega seotud vältimatud kulud.</a:t>
            </a:r>
            <a:endParaRPr lang="ru-RU" altLang="et-EE" sz="1800"/>
          </a:p>
          <a:p>
            <a:pPr eaLnBrk="1" hangingPunct="1"/>
            <a:r>
              <a:rPr lang="ru-RU" altLang="et-EE" sz="1800"/>
              <a:t>"бесплатно нельзя, если потребитель должен платить за другие расходы»</a:t>
            </a:r>
            <a:endParaRPr lang="et-EE" altLang="et-EE" sz="1800"/>
          </a:p>
        </p:txBody>
      </p:sp>
    </p:spTree>
    <p:extLst>
      <p:ext uri="{BB962C8B-B14F-4D97-AF65-F5344CB8AC3E}">
        <p14:creationId xmlns:p14="http://schemas.microsoft.com/office/powerpoint/2010/main" val="375002798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eaLnBrk="1" hangingPunct="1"/>
            <a:r>
              <a:rPr lang="ru-RU" altLang="et-EE" smtClean="0"/>
              <a:t>Слово «бесплатно» отключает</a:t>
            </a:r>
            <a:br>
              <a:rPr lang="ru-RU" altLang="et-EE" smtClean="0"/>
            </a:br>
            <a:r>
              <a:rPr lang="ru-RU" altLang="et-EE" smtClean="0"/>
              <a:t>чувство логики. Точка.</a:t>
            </a:r>
            <a:endParaRPr lang="et-EE" altLang="et-EE" smtClean="0"/>
          </a:p>
        </p:txBody>
      </p:sp>
      <p:sp>
        <p:nvSpPr>
          <p:cNvPr id="101379" name="Content Placeholder 2"/>
          <p:cNvSpPr>
            <a:spLocks noGrp="1"/>
          </p:cNvSpPr>
          <p:nvPr>
            <p:ph idx="1"/>
          </p:nvPr>
        </p:nvSpPr>
        <p:spPr/>
        <p:txBody>
          <a:bodyPr/>
          <a:lstStyle/>
          <a:p>
            <a:pPr eaLnBrk="1" hangingPunct="1"/>
            <a:endParaRPr lang="et-EE" altLang="et-EE" smtClean="0"/>
          </a:p>
        </p:txBody>
      </p:sp>
    </p:spTree>
    <p:extLst>
      <p:ext uri="{BB962C8B-B14F-4D97-AF65-F5344CB8AC3E}">
        <p14:creationId xmlns:p14="http://schemas.microsoft.com/office/powerpoint/2010/main" val="380023395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r>
              <a:rPr lang="ru-RU" altLang="et-EE" smtClean="0"/>
              <a:t>Как продавать дороже? Расскажите историю!</a:t>
            </a:r>
            <a:endParaRPr lang="et-EE" altLang="et-EE" smtClean="0"/>
          </a:p>
        </p:txBody>
      </p:sp>
      <p:sp>
        <p:nvSpPr>
          <p:cNvPr id="102403" name="Content Placeholder 2"/>
          <p:cNvSpPr>
            <a:spLocks noGrp="1"/>
          </p:cNvSpPr>
          <p:nvPr>
            <p:ph idx="1"/>
          </p:nvPr>
        </p:nvSpPr>
        <p:spPr>
          <a:xfrm>
            <a:off x="2351088" y="4633913"/>
            <a:ext cx="7859712" cy="1492250"/>
          </a:xfrm>
        </p:spPr>
        <p:txBody>
          <a:bodyPr/>
          <a:lstStyle/>
          <a:p>
            <a:pPr eaLnBrk="1" hangingPunct="1"/>
            <a:r>
              <a:rPr lang="ru-RU" altLang="et-EE" sz="1600"/>
              <a:t>Роб Уокер и Джошуа Гленн провели интересный эксперимент. Они купили в магазине эконом-класса сотни безделушек по средней цене 1,25 долл и попросили 200 писателей.</a:t>
            </a:r>
          </a:p>
          <a:p>
            <a:pPr eaLnBrk="1" hangingPunct="1"/>
            <a:r>
              <a:rPr lang="ru-RU" altLang="et-EE" sz="1600"/>
              <a:t>Затем выставили товары на аукционе Ebay.</a:t>
            </a:r>
          </a:p>
          <a:p>
            <a:pPr eaLnBrk="1" hangingPunct="1"/>
            <a:r>
              <a:rPr lang="ru-RU" altLang="et-EE" sz="1600"/>
              <a:t>Значимые предметы были проданы за 8 тыс. долл. И принесли 2700% дохода.</a:t>
            </a:r>
            <a:endParaRPr lang="et-EE" altLang="et-EE" sz="1600"/>
          </a:p>
        </p:txBody>
      </p:sp>
      <p:pic>
        <p:nvPicPr>
          <p:cNvPr id="1024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700213"/>
            <a:ext cx="7038975"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838349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r>
              <a:rPr lang="ru-RU" altLang="et-EE" sz="2000"/>
              <a:t>В маркетинге ценообразования есть много подходов для роста прибыли. </a:t>
            </a:r>
            <a:endParaRPr lang="et-EE" altLang="et-EE" sz="2000"/>
          </a:p>
        </p:txBody>
      </p:sp>
      <p:sp>
        <p:nvSpPr>
          <p:cNvPr id="3" name="Content Placeholder 2"/>
          <p:cNvSpPr>
            <a:spLocks noGrp="1"/>
          </p:cNvSpPr>
          <p:nvPr>
            <p:ph idx="1"/>
          </p:nvPr>
        </p:nvSpPr>
        <p:spPr/>
        <p:txBody>
          <a:bodyPr/>
          <a:lstStyle/>
          <a:p>
            <a:pPr marL="0" indent="0">
              <a:buNone/>
              <a:defRPr/>
            </a:pPr>
            <a:r>
              <a:rPr lang="ru-RU" dirty="0" smtClean="0"/>
              <a:t>Продавать больше и по нужной цене:</a:t>
            </a:r>
          </a:p>
          <a:p>
            <a:pPr eaLnBrk="1" hangingPunct="1">
              <a:defRPr/>
            </a:pPr>
            <a:r>
              <a:rPr lang="ru-RU" dirty="0" smtClean="0"/>
              <a:t>Смещение фокуса</a:t>
            </a:r>
          </a:p>
          <a:p>
            <a:pPr eaLnBrk="1" hangingPunct="1">
              <a:defRPr/>
            </a:pPr>
            <a:r>
              <a:rPr lang="ru-RU" dirty="0" smtClean="0"/>
              <a:t>Цена как ценность</a:t>
            </a:r>
          </a:p>
          <a:p>
            <a:pPr eaLnBrk="1" hangingPunct="1">
              <a:defRPr/>
            </a:pPr>
            <a:r>
              <a:rPr lang="ru-RU" dirty="0" smtClean="0"/>
              <a:t>Контрастирование</a:t>
            </a:r>
          </a:p>
          <a:p>
            <a:pPr eaLnBrk="1" hangingPunct="1">
              <a:defRPr/>
            </a:pPr>
            <a:r>
              <a:rPr lang="ru-RU" dirty="0" smtClean="0"/>
              <a:t>Ценовой каскад</a:t>
            </a:r>
          </a:p>
          <a:p>
            <a:pPr eaLnBrk="1" hangingPunct="1">
              <a:defRPr/>
            </a:pPr>
            <a:r>
              <a:rPr lang="ru-RU" dirty="0" smtClean="0"/>
              <a:t>Комплексные предложения</a:t>
            </a:r>
          </a:p>
          <a:p>
            <a:pPr eaLnBrk="1" hangingPunct="1">
              <a:defRPr/>
            </a:pPr>
            <a:r>
              <a:rPr lang="ru-RU" dirty="0" smtClean="0"/>
              <a:t>Рекомендации</a:t>
            </a:r>
          </a:p>
          <a:p>
            <a:pPr eaLnBrk="1" hangingPunct="1">
              <a:defRPr/>
            </a:pPr>
            <a:r>
              <a:rPr lang="ru-RU" dirty="0" smtClean="0"/>
              <a:t>Визуальная поддержка</a:t>
            </a:r>
            <a:endParaRPr lang="et-EE" dirty="0" smtClean="0"/>
          </a:p>
        </p:txBody>
      </p:sp>
    </p:spTree>
    <p:extLst>
      <p:ext uri="{BB962C8B-B14F-4D97-AF65-F5344CB8AC3E}">
        <p14:creationId xmlns:p14="http://schemas.microsoft.com/office/powerpoint/2010/main" val="130620864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pPr eaLnBrk="1" hangingPunct="1"/>
            <a:r>
              <a:rPr lang="ru-RU" altLang="et-EE" smtClean="0"/>
              <a:t>Смещение фокуса</a:t>
            </a:r>
            <a:br>
              <a:rPr lang="ru-RU" altLang="et-EE" smtClean="0"/>
            </a:br>
            <a:endParaRPr lang="et-EE" altLang="et-EE" smtClean="0"/>
          </a:p>
        </p:txBody>
      </p:sp>
      <p:sp>
        <p:nvSpPr>
          <p:cNvPr id="105475" name="Content Placeholder 2"/>
          <p:cNvSpPr>
            <a:spLocks noGrp="1"/>
          </p:cNvSpPr>
          <p:nvPr>
            <p:ph idx="1"/>
          </p:nvPr>
        </p:nvSpPr>
        <p:spPr/>
        <p:txBody>
          <a:bodyPr/>
          <a:lstStyle/>
          <a:p>
            <a:pPr eaLnBrk="1" hangingPunct="1"/>
            <a:r>
              <a:rPr lang="ru-RU" altLang="et-EE" sz="2000"/>
              <a:t>Ваши клиенты покупают не продукт или услугу. Они покупают какую-то ценность, содержащуюся в этом продукте/услуге Выводите на передний план ценности продукта, а цену – в тень. Чем больше ценность, тем меньше заметно цену.</a:t>
            </a:r>
          </a:p>
          <a:p>
            <a:pPr eaLnBrk="1" hangingPunct="1"/>
            <a:endParaRPr lang="ru-RU" altLang="et-EE" sz="2000"/>
          </a:p>
        </p:txBody>
      </p:sp>
      <p:pic>
        <p:nvPicPr>
          <p:cNvPr id="1054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063" y="2997201"/>
            <a:ext cx="2595562"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618452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ru-RU" altLang="et-EE" smtClean="0"/>
              <a:t>Цена как ценность</a:t>
            </a:r>
            <a:br>
              <a:rPr lang="ru-RU" altLang="et-EE" smtClean="0"/>
            </a:br>
            <a:endParaRPr lang="et-EE" altLang="et-EE" smtClean="0"/>
          </a:p>
        </p:txBody>
      </p:sp>
      <p:sp>
        <p:nvSpPr>
          <p:cNvPr id="106499" name="Content Placeholder 2"/>
          <p:cNvSpPr>
            <a:spLocks noGrp="1"/>
          </p:cNvSpPr>
          <p:nvPr>
            <p:ph idx="1"/>
          </p:nvPr>
        </p:nvSpPr>
        <p:spPr>
          <a:xfrm>
            <a:off x="1981200" y="1600201"/>
            <a:ext cx="7138988" cy="4525963"/>
          </a:xfrm>
        </p:spPr>
        <p:txBody>
          <a:bodyPr/>
          <a:lstStyle/>
          <a:p>
            <a:pPr eaLnBrk="1" hangingPunct="1"/>
            <a:r>
              <a:rPr lang="ru-RU" altLang="et-EE" smtClean="0"/>
              <a:t>Цена может выступать гарантом качества, эффективности, необходимости и эксклюзивности. </a:t>
            </a:r>
          </a:p>
          <a:p>
            <a:pPr eaLnBrk="1" hangingPunct="1"/>
            <a:r>
              <a:rPr lang="ru-RU" altLang="et-EE" sz="1600"/>
              <a:t>Когда обувная компания Timberland выходила на рынок, ей было очень сложно конкурировать с лидером отрасли – компанией Topsider. Ассортимент продукции у обеих компаний был идентичным. </a:t>
            </a:r>
          </a:p>
          <a:p>
            <a:pPr eaLnBrk="1" hangingPunct="1"/>
            <a:r>
              <a:rPr lang="ru-RU" altLang="et-EE" sz="1600"/>
              <a:t>Тогда компания Timberland решила рискнуть и подняла цены на свою продукцию в два раза, и не прогадала. Timberland стали лидером рынка</a:t>
            </a:r>
          </a:p>
          <a:p>
            <a:pPr eaLnBrk="1" hangingPunct="1"/>
            <a:r>
              <a:rPr lang="ru-RU" altLang="et-EE" sz="1600"/>
              <a:t>Цена стала ценностью продуктов Timberland</a:t>
            </a:r>
            <a:r>
              <a:rPr lang="ru-RU" altLang="et-EE" smtClean="0"/>
              <a:t>.</a:t>
            </a:r>
            <a:endParaRPr lang="et-EE" altLang="et-EE" smtClean="0"/>
          </a:p>
        </p:txBody>
      </p:sp>
      <p:pic>
        <p:nvPicPr>
          <p:cNvPr id="1065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663" y="4768851"/>
            <a:ext cx="2305050" cy="206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917280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r>
              <a:rPr lang="ru-RU" altLang="et-EE" smtClean="0"/>
              <a:t>Контрастирование</a:t>
            </a:r>
            <a:br>
              <a:rPr lang="ru-RU" altLang="et-EE" smtClean="0"/>
            </a:br>
            <a:endParaRPr lang="et-EE" altLang="et-EE" smtClean="0"/>
          </a:p>
        </p:txBody>
      </p:sp>
      <p:sp>
        <p:nvSpPr>
          <p:cNvPr id="107523" name="Content Placeholder 2"/>
          <p:cNvSpPr>
            <a:spLocks noGrp="1"/>
          </p:cNvSpPr>
          <p:nvPr>
            <p:ph idx="1"/>
          </p:nvPr>
        </p:nvSpPr>
        <p:spPr/>
        <p:txBody>
          <a:bodyPr/>
          <a:lstStyle/>
          <a:p>
            <a:pPr eaLnBrk="1" hangingPunct="1"/>
            <a:r>
              <a:rPr lang="ru-RU" altLang="et-EE" smtClean="0"/>
              <a:t>Все познается в сравнении. Хотите продать больше продукта Х? Сделайте его стоимость контрастной по отношению к другим вашим продуктам.</a:t>
            </a:r>
          </a:p>
          <a:p>
            <a:pPr eaLnBrk="1" hangingPunct="1"/>
            <a:r>
              <a:rPr lang="ru-RU" altLang="et-EE" smtClean="0"/>
              <a:t> </a:t>
            </a:r>
            <a:r>
              <a:rPr lang="ru-RU" altLang="et-EE" sz="1400"/>
              <a:t>Добавьте в свое коммерческое предложение сверхдорогую позицию, и остальные продукты уже будут выглядеть менее дорогими. </a:t>
            </a:r>
          </a:p>
          <a:p>
            <a:pPr eaLnBrk="1" hangingPunct="1"/>
            <a:r>
              <a:rPr lang="ru-RU" altLang="et-EE" sz="1400"/>
              <a:t>В меню ресторана обязательно должны присутствовать неоправданно дорогие и ничем не примечательные блюда. </a:t>
            </a:r>
          </a:p>
          <a:p>
            <a:pPr eaLnBrk="1" hangingPunct="1"/>
            <a:r>
              <a:rPr lang="ru-RU" altLang="et-EE" sz="1400"/>
              <a:t>Остальные предложения в меню будут казаться ничем не хуже, а вот цена будет восприниматься как более приемлемая.</a:t>
            </a:r>
          </a:p>
          <a:p>
            <a:pPr eaLnBrk="1" hangingPunct="1"/>
            <a:r>
              <a:rPr lang="ru-RU" altLang="et-EE" sz="1400"/>
              <a:t> Контрастная цена не обязательно должна быть высокой. </a:t>
            </a:r>
          </a:p>
          <a:p>
            <a:pPr eaLnBrk="1" hangingPunct="1"/>
            <a:r>
              <a:rPr lang="ru-RU" altLang="et-EE" sz="1400"/>
              <a:t>Низкие цены тоже создают хороший контраст.</a:t>
            </a:r>
            <a:endParaRPr lang="et-EE" altLang="et-EE" sz="1400"/>
          </a:p>
        </p:txBody>
      </p:sp>
    </p:spTree>
    <p:extLst>
      <p:ext uri="{BB962C8B-B14F-4D97-AF65-F5344CB8AC3E}">
        <p14:creationId xmlns:p14="http://schemas.microsoft.com/office/powerpoint/2010/main" val="208382499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pPr eaLnBrk="1" hangingPunct="1"/>
            <a:r>
              <a:rPr lang="ru-RU" altLang="et-EE" smtClean="0"/>
              <a:t>Ценовой каскад</a:t>
            </a:r>
            <a:br>
              <a:rPr lang="ru-RU" altLang="et-EE" smtClean="0"/>
            </a:br>
            <a:endParaRPr lang="et-EE" altLang="et-EE" smtClean="0"/>
          </a:p>
        </p:txBody>
      </p:sp>
      <p:sp>
        <p:nvSpPr>
          <p:cNvPr id="108547" name="Content Placeholder 2"/>
          <p:cNvSpPr>
            <a:spLocks noGrp="1"/>
          </p:cNvSpPr>
          <p:nvPr>
            <p:ph idx="1"/>
          </p:nvPr>
        </p:nvSpPr>
        <p:spPr/>
        <p:txBody>
          <a:bodyPr/>
          <a:lstStyle/>
          <a:p>
            <a:pPr eaLnBrk="1" hangingPunct="1"/>
            <a:r>
              <a:rPr lang="ru-RU" altLang="et-EE" sz="1600"/>
              <a:t>Когда продаете 33 продукта со схожими параметрами и с отличием в цене на 1 евро, то сделать выбор просто невозможно. </a:t>
            </a:r>
          </a:p>
          <a:p>
            <a:pPr eaLnBrk="1" hangingPunct="1"/>
            <a:r>
              <a:rPr lang="ru-RU" altLang="et-EE" sz="1600"/>
              <a:t>Выстройте свои цены каскадом. </a:t>
            </a:r>
          </a:p>
          <a:p>
            <a:pPr eaLnBrk="1" hangingPunct="1"/>
            <a:r>
              <a:rPr lang="ru-RU" altLang="et-EE" sz="2400"/>
              <a:t>При ценовом каскаде большинство потребителей покупает средний по цене продукт.</a:t>
            </a:r>
          </a:p>
          <a:p>
            <a:pPr eaLnBrk="1" hangingPunct="1"/>
            <a:r>
              <a:rPr lang="ru-RU" altLang="et-EE" sz="2400"/>
              <a:t> </a:t>
            </a:r>
            <a:r>
              <a:rPr lang="ru-RU" altLang="et-EE" sz="2400" b="1"/>
              <a:t>Большинство людей ассоциирует себя со средним классом, и средний по цене продукт выглядит наиболее надежным.</a:t>
            </a:r>
          </a:p>
          <a:p>
            <a:pPr eaLnBrk="1" hangingPunct="1"/>
            <a:r>
              <a:rPr lang="ru-RU" altLang="et-EE" sz="1600"/>
              <a:t>Вино за 7 евро в магазине выглядит лучше всего, если стоит между винами за 5 евро и 9 евро. За 3,5 кажется совсем ненадежным, за 12 евро больше подходит для особенных случаев, а за 6,9 — само то! </a:t>
            </a:r>
          </a:p>
          <a:p>
            <a:pPr eaLnBrk="1" hangingPunct="1"/>
            <a:r>
              <a:rPr lang="ru-RU" altLang="et-EE" sz="1600"/>
              <a:t>Каскад в действии, да еще сопровожден контрастированием.</a:t>
            </a:r>
            <a:endParaRPr lang="et-EE" altLang="et-EE" sz="1600"/>
          </a:p>
        </p:txBody>
      </p:sp>
    </p:spTree>
    <p:extLst>
      <p:ext uri="{BB962C8B-B14F-4D97-AF65-F5344CB8AC3E}">
        <p14:creationId xmlns:p14="http://schemas.microsoft.com/office/powerpoint/2010/main" val="427869993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eaLnBrk="1" hangingPunct="1"/>
            <a:endParaRPr lang="et-EE" altLang="et-EE" smtClean="0"/>
          </a:p>
        </p:txBody>
      </p:sp>
      <p:sp>
        <p:nvSpPr>
          <p:cNvPr id="109571" name="Content Placeholder 2"/>
          <p:cNvSpPr>
            <a:spLocks noGrp="1"/>
          </p:cNvSpPr>
          <p:nvPr>
            <p:ph idx="1"/>
          </p:nvPr>
        </p:nvSpPr>
        <p:spPr/>
        <p:txBody>
          <a:bodyPr/>
          <a:lstStyle/>
          <a:p>
            <a:pPr eaLnBrk="1" hangingPunct="1"/>
            <a:endParaRPr lang="et-EE" altLang="et-EE" smtClean="0"/>
          </a:p>
        </p:txBody>
      </p:sp>
      <p:pic>
        <p:nvPicPr>
          <p:cNvPr id="1095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333376"/>
            <a:ext cx="5705475"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3429001"/>
            <a:ext cx="8296275"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2934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675" y="260648"/>
            <a:ext cx="11855669" cy="6192688"/>
          </a:xfrm>
        </p:spPr>
        <p:txBody>
          <a:bodyPr>
            <a:normAutofit fontScale="85000" lnSpcReduction="20000"/>
          </a:bodyPr>
          <a:lstStyle/>
          <a:p>
            <a:r>
              <a:rPr lang="ru-RU" b="1" dirty="0" smtClean="0">
                <a:solidFill>
                  <a:srgbClr val="FF0000"/>
                </a:solidFill>
              </a:rPr>
              <a:t>Экономия чего </a:t>
            </a:r>
            <a:r>
              <a:rPr lang="ru-RU" dirty="0" smtClean="0"/>
              <a:t>сделает вашего потребителя </a:t>
            </a:r>
            <a:r>
              <a:rPr lang="ru-RU" dirty="0" smtClean="0">
                <a:solidFill>
                  <a:srgbClr val="FF0000"/>
                </a:solidFill>
              </a:rPr>
              <a:t>счастливым</a:t>
            </a:r>
            <a:r>
              <a:rPr lang="ru-RU" dirty="0" smtClean="0"/>
              <a:t>? (например, времени, денег, усилий, …)</a:t>
            </a:r>
          </a:p>
          <a:p>
            <a:r>
              <a:rPr lang="ru-RU" dirty="0" smtClean="0"/>
              <a:t>Каких </a:t>
            </a:r>
            <a:r>
              <a:rPr lang="ru-RU" b="1" dirty="0" smtClean="0">
                <a:solidFill>
                  <a:srgbClr val="FF0000"/>
                </a:solidFill>
              </a:rPr>
              <a:t>результатов ожидает </a:t>
            </a:r>
            <a:r>
              <a:rPr lang="ru-RU" dirty="0" smtClean="0"/>
              <a:t>ваш потребитель, и </a:t>
            </a:r>
            <a:r>
              <a:rPr lang="ru-RU" b="1" dirty="0" smtClean="0">
                <a:solidFill>
                  <a:srgbClr val="FF0000"/>
                </a:solidFill>
              </a:rPr>
              <a:t>что может превзойти </a:t>
            </a:r>
            <a:r>
              <a:rPr lang="ru-RU" dirty="0" smtClean="0"/>
              <a:t>его ожидания? (например, уровень качества, большее количество чего-то, меньшее количество чего-то, …)</a:t>
            </a:r>
          </a:p>
          <a:p>
            <a:r>
              <a:rPr lang="ru-RU" dirty="0" smtClean="0"/>
              <a:t>Что </a:t>
            </a:r>
            <a:r>
              <a:rPr lang="ru-RU" b="1" dirty="0" smtClean="0">
                <a:solidFill>
                  <a:srgbClr val="FF0000"/>
                </a:solidFill>
              </a:rPr>
              <a:t>нравится вашему потребителю </a:t>
            </a:r>
            <a:r>
              <a:rPr lang="ru-RU" dirty="0" smtClean="0"/>
              <a:t>в текущих решениях? (например, конкретные функции, производительность, качество, …)</a:t>
            </a:r>
          </a:p>
          <a:p>
            <a:r>
              <a:rPr lang="ru-RU" dirty="0" smtClean="0"/>
              <a:t>Что бы </a:t>
            </a:r>
            <a:r>
              <a:rPr lang="ru-RU" b="1" dirty="0" smtClean="0">
                <a:solidFill>
                  <a:srgbClr val="FF0000"/>
                </a:solidFill>
              </a:rPr>
              <a:t>упростило работу или жизнь </a:t>
            </a:r>
            <a:r>
              <a:rPr lang="ru-RU" dirty="0" smtClean="0"/>
              <a:t>вашего потребителя? (например, более плавная кривая обучения, больше сервисов, меньшая стоимость владения, …)</a:t>
            </a:r>
          </a:p>
          <a:p>
            <a:r>
              <a:rPr lang="ru-RU" dirty="0" smtClean="0"/>
              <a:t>Какие </a:t>
            </a:r>
            <a:r>
              <a:rPr lang="ru-RU" b="1" dirty="0" smtClean="0">
                <a:solidFill>
                  <a:srgbClr val="FF0000"/>
                </a:solidFill>
              </a:rPr>
              <a:t>положительные социальные последствия </a:t>
            </a:r>
            <a:r>
              <a:rPr lang="ru-RU" dirty="0" smtClean="0"/>
              <a:t>желает получить ваш потребитель? (например, хорошо выглядеть, повысить авторитет, повысить статус, …)</a:t>
            </a:r>
          </a:p>
          <a:p>
            <a:r>
              <a:rPr lang="ru-RU" b="1" dirty="0" smtClean="0">
                <a:solidFill>
                  <a:srgbClr val="FF0000"/>
                </a:solidFill>
              </a:rPr>
              <a:t>Что ищут </a:t>
            </a:r>
            <a:r>
              <a:rPr lang="ru-RU" dirty="0" smtClean="0"/>
              <a:t>потребители? (например, хороший дизайн, гарантии, конкретные функции или расширение функционала, …)</a:t>
            </a:r>
          </a:p>
          <a:p>
            <a:r>
              <a:rPr lang="ru-RU" b="1" dirty="0" smtClean="0">
                <a:solidFill>
                  <a:srgbClr val="FF0000"/>
                </a:solidFill>
              </a:rPr>
              <a:t>О чем мечтают </a:t>
            </a:r>
            <a:r>
              <a:rPr lang="ru-RU" dirty="0" smtClean="0"/>
              <a:t>потребители? (например, большие достижения, большое облегчение, …)</a:t>
            </a:r>
          </a:p>
          <a:p>
            <a:r>
              <a:rPr lang="ru-RU" dirty="0" smtClean="0"/>
              <a:t>Как ваш потребитель </a:t>
            </a:r>
            <a:r>
              <a:rPr lang="ru-RU" b="1" dirty="0" smtClean="0">
                <a:solidFill>
                  <a:srgbClr val="FF0000"/>
                </a:solidFill>
              </a:rPr>
              <a:t>измеряет успех и неудачу</a:t>
            </a:r>
            <a:r>
              <a:rPr lang="ru-RU" dirty="0" smtClean="0"/>
              <a:t>? (например, производительность, стоимость, …)</a:t>
            </a:r>
          </a:p>
          <a:p>
            <a:r>
              <a:rPr lang="ru-RU" b="1" dirty="0" smtClean="0">
                <a:solidFill>
                  <a:srgbClr val="FF0000"/>
                </a:solidFill>
              </a:rPr>
              <a:t>Чтобы бы увеличило вероятность внедрения решения</a:t>
            </a:r>
            <a:r>
              <a:rPr lang="ru-RU" dirty="0" smtClean="0"/>
              <a:t>? (например, снижение стоимости, инвестиций, рисков; улучшение качества, производительности, дизайна, …)</a:t>
            </a:r>
            <a:endParaRPr lang="et-EE" dirty="0"/>
          </a:p>
        </p:txBody>
      </p:sp>
    </p:spTree>
    <p:extLst>
      <p:ext uri="{BB962C8B-B14F-4D97-AF65-F5344CB8AC3E}">
        <p14:creationId xmlns:p14="http://schemas.microsoft.com/office/powerpoint/2010/main" val="41291399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1992313" y="476250"/>
            <a:ext cx="8229600" cy="1143000"/>
          </a:xfrm>
        </p:spPr>
        <p:txBody>
          <a:bodyPr>
            <a:normAutofit fontScale="90000"/>
          </a:bodyPr>
          <a:lstStyle/>
          <a:p>
            <a:pPr eaLnBrk="1" hangingPunct="1"/>
            <a:r>
              <a:rPr lang="ru-RU" altLang="et-EE" dirty="0" smtClean="0"/>
              <a:t>Комплексные предложения</a:t>
            </a:r>
            <a:br>
              <a:rPr lang="ru-RU" altLang="et-EE" dirty="0" smtClean="0"/>
            </a:br>
            <a:r>
              <a:rPr lang="ru-RU" altLang="et-EE" sz="1800" dirty="0"/>
              <a:t>Предложите своим клиентам комплексное решение, включающее в себя все, что только возможно, и пусть клиент сам вычеркнет то, что ему не нужно</a:t>
            </a:r>
            <a:r>
              <a:rPr lang="ru-RU" altLang="et-EE" sz="1800" dirty="0" smtClean="0"/>
              <a:t>. </a:t>
            </a:r>
            <a:br>
              <a:rPr lang="ru-RU" altLang="et-EE" sz="1800" dirty="0" smtClean="0"/>
            </a:br>
            <a:endParaRPr lang="et-EE" altLang="et-EE" sz="1800" dirty="0" smtClean="0"/>
          </a:p>
        </p:txBody>
      </p:sp>
      <p:sp>
        <p:nvSpPr>
          <p:cNvPr id="110595" name="Content Placeholder 2"/>
          <p:cNvSpPr>
            <a:spLocks noGrp="1"/>
          </p:cNvSpPr>
          <p:nvPr>
            <p:ph idx="1"/>
          </p:nvPr>
        </p:nvSpPr>
        <p:spPr>
          <a:xfrm>
            <a:off x="399393" y="1825624"/>
            <a:ext cx="11487807" cy="5032375"/>
          </a:xfrm>
        </p:spPr>
        <p:txBody>
          <a:bodyPr/>
          <a:lstStyle/>
          <a:p>
            <a:pPr eaLnBrk="1" hangingPunct="1"/>
            <a:r>
              <a:rPr lang="ru-RU" altLang="et-EE" dirty="0" smtClean="0"/>
              <a:t>Установите цену не на продукт, а на комплекс. </a:t>
            </a:r>
          </a:p>
          <a:p>
            <a:pPr eaLnBrk="1" hangingPunct="1"/>
            <a:r>
              <a:rPr lang="ru-RU" altLang="et-EE" dirty="0" smtClean="0"/>
              <a:t>Комплекс может состоять как из нескольких продуктов, так и из продукта и услуги.</a:t>
            </a:r>
          </a:p>
          <a:p>
            <a:pPr eaLnBrk="1" hangingPunct="1"/>
            <a:r>
              <a:rPr lang="ru-RU" altLang="et-EE" dirty="0" smtClean="0"/>
              <a:t>Хорошо сделать комплексное предложение на понижение.</a:t>
            </a:r>
          </a:p>
          <a:p>
            <a:pPr eaLnBrk="1" hangingPunct="1"/>
            <a:r>
              <a:rPr lang="ru-RU" altLang="et-EE" sz="2000" dirty="0"/>
              <a:t>В одной Итальянской пиццерии зал разделили на две части. В одной части зала было следующее коммерческое предложение: Вы покупаете за 2€ основу для пиццы (тесто с соусом из помидоров) и дальше за отдельную плату добавляете все, что хотите. В другой части зала: Вы покупаете пиццу с максимальным числом ингредиентов за 30€ и убираете все, что не любите. В первой части зала средний чек составил 12€, а вот во второй части зала – 18€. Вывод: потребители не любят обделять себя.</a:t>
            </a:r>
          </a:p>
          <a:p>
            <a:pPr eaLnBrk="1" hangingPunct="1"/>
            <a:endParaRPr lang="et-EE" altLang="et-EE" sz="2000" dirty="0"/>
          </a:p>
        </p:txBody>
      </p:sp>
    </p:spTree>
    <p:extLst>
      <p:ext uri="{BB962C8B-B14F-4D97-AF65-F5344CB8AC3E}">
        <p14:creationId xmlns:p14="http://schemas.microsoft.com/office/powerpoint/2010/main" val="195209778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1981200" y="274639"/>
            <a:ext cx="8229600" cy="777875"/>
          </a:xfrm>
        </p:spPr>
        <p:txBody>
          <a:bodyPr>
            <a:normAutofit fontScale="90000"/>
          </a:bodyPr>
          <a:lstStyle/>
          <a:p>
            <a:pPr eaLnBrk="1" hangingPunct="1"/>
            <a:r>
              <a:rPr lang="ru-RU" altLang="et-EE" smtClean="0"/>
              <a:t>Рекомендации</a:t>
            </a:r>
            <a:br>
              <a:rPr lang="ru-RU" altLang="et-EE" smtClean="0"/>
            </a:br>
            <a:endParaRPr lang="et-EE" altLang="et-EE" smtClean="0"/>
          </a:p>
        </p:txBody>
      </p:sp>
      <p:sp>
        <p:nvSpPr>
          <p:cNvPr id="111619" name="Content Placeholder 2"/>
          <p:cNvSpPr>
            <a:spLocks noGrp="1"/>
          </p:cNvSpPr>
          <p:nvPr>
            <p:ph idx="1"/>
          </p:nvPr>
        </p:nvSpPr>
        <p:spPr>
          <a:xfrm>
            <a:off x="1847850" y="908051"/>
            <a:ext cx="9419240" cy="5755508"/>
          </a:xfrm>
        </p:spPr>
        <p:txBody>
          <a:bodyPr>
            <a:normAutofit/>
          </a:bodyPr>
          <a:lstStyle/>
          <a:p>
            <a:pPr eaLnBrk="1" hangingPunct="1"/>
            <a:r>
              <a:rPr lang="ru-RU" altLang="et-EE" dirty="0"/>
              <a:t>Рекомендуйте, что купить, и обосновывайте, почему за это стоит платить. </a:t>
            </a:r>
          </a:p>
          <a:p>
            <a:pPr eaLnBrk="1" hangingPunct="1"/>
            <a:r>
              <a:rPr lang="ru-RU" altLang="et-EE" dirty="0"/>
              <a:t>Сделайте так, чтобы ваши клиенты узнали, </a:t>
            </a:r>
            <a:r>
              <a:rPr lang="ru-RU" altLang="et-EE" b="1" dirty="0"/>
              <a:t>что покупают все</a:t>
            </a:r>
            <a:r>
              <a:rPr lang="ru-RU" altLang="et-EE" dirty="0"/>
              <a:t>. </a:t>
            </a:r>
          </a:p>
          <a:p>
            <a:pPr eaLnBrk="1" hangingPunct="1"/>
            <a:r>
              <a:rPr lang="ru-RU" altLang="et-EE" dirty="0"/>
              <a:t>Если другим нужно – значит и мне нужно. Рекомендации могут быть как письменные (например, надпись в меню ресторана – самый популярный салат месяца), так и устные (официант в том же ресторане может посоветовать взять именно этот салат, так как он составлен по рецепту известного диетолога). </a:t>
            </a:r>
            <a:endParaRPr lang="et-EE" altLang="et-EE" dirty="0"/>
          </a:p>
        </p:txBody>
      </p:sp>
    </p:spTree>
    <p:extLst>
      <p:ext uri="{BB962C8B-B14F-4D97-AF65-F5344CB8AC3E}">
        <p14:creationId xmlns:p14="http://schemas.microsoft.com/office/powerpoint/2010/main" val="77777551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1981200" y="274639"/>
            <a:ext cx="8229600" cy="777875"/>
          </a:xfrm>
        </p:spPr>
        <p:txBody>
          <a:bodyPr>
            <a:normAutofit fontScale="90000"/>
          </a:bodyPr>
          <a:lstStyle/>
          <a:p>
            <a:pPr eaLnBrk="1" hangingPunct="1"/>
            <a:r>
              <a:rPr lang="ru-RU" altLang="et-EE" smtClean="0"/>
              <a:t>Визуальная поддержка</a:t>
            </a:r>
            <a:br>
              <a:rPr lang="ru-RU" altLang="et-EE" smtClean="0"/>
            </a:br>
            <a:endParaRPr lang="et-EE" altLang="et-EE" smtClean="0"/>
          </a:p>
        </p:txBody>
      </p:sp>
      <p:sp>
        <p:nvSpPr>
          <p:cNvPr id="112643" name="Content Placeholder 2"/>
          <p:cNvSpPr>
            <a:spLocks noGrp="1"/>
          </p:cNvSpPr>
          <p:nvPr>
            <p:ph idx="1"/>
          </p:nvPr>
        </p:nvSpPr>
        <p:spPr>
          <a:xfrm>
            <a:off x="1992313" y="908050"/>
            <a:ext cx="8229600" cy="4897438"/>
          </a:xfrm>
        </p:spPr>
        <p:txBody>
          <a:bodyPr/>
          <a:lstStyle/>
          <a:p>
            <a:pPr eaLnBrk="1" hangingPunct="1"/>
            <a:r>
              <a:rPr lang="ru-RU" altLang="et-EE" smtClean="0"/>
              <a:t>Использование правильных визуальных образов (стикеров), прикрепленных к ценнику значительно повышает продажи.</a:t>
            </a:r>
          </a:p>
          <a:p>
            <a:pPr eaLnBrk="1" hangingPunct="1"/>
            <a:r>
              <a:rPr lang="ru-RU" altLang="et-EE" sz="1600"/>
              <a:t>Одному клиенту — владельцу сети ювелирных магазинов, удалось стать лидером рынка за счет правильных образов. К ценнику каждого ювелирного изделия была подобрана индивидуальная фотография со счастливыми парами разных возрастов, а к обручальным кольцам – фото счастливых молодоженов.</a:t>
            </a:r>
          </a:p>
          <a:p>
            <a:pPr eaLnBrk="1" hangingPunct="1"/>
            <a:r>
              <a:rPr lang="ru-RU" altLang="et-EE" sz="1600"/>
              <a:t>А как смягчает удар от цены простой смайлик или лицо искренне улыбающегося человека, прикрепленное к ценнику. Но все хорошо в меру, а то и смайлик может смотреться издевкой.</a:t>
            </a:r>
          </a:p>
          <a:p>
            <a:pPr eaLnBrk="1" hangingPunct="1"/>
            <a:r>
              <a:rPr lang="ru-RU" altLang="et-EE" sz="1600"/>
              <a:t>Цвет ценника тоже является хорошей визуальной поддержкой. </a:t>
            </a:r>
          </a:p>
          <a:p>
            <a:pPr eaLnBrk="1" hangingPunct="1"/>
            <a:r>
              <a:rPr lang="ru-RU" altLang="et-EE" sz="1600" b="1"/>
              <a:t>Мятно-зеленые ценники снижают стресс от покупки, а вот красные – наоборот.</a:t>
            </a:r>
            <a:endParaRPr lang="et-EE" altLang="et-EE" sz="1600" b="1"/>
          </a:p>
        </p:txBody>
      </p:sp>
    </p:spTree>
    <p:extLst>
      <p:ext uri="{BB962C8B-B14F-4D97-AF65-F5344CB8AC3E}">
        <p14:creationId xmlns:p14="http://schemas.microsoft.com/office/powerpoint/2010/main" val="357078209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ru-RU" altLang="et-EE" sz="2400"/>
              <a:t>КОМПОЗИЦИОННЫЙ ПОДХОД К ИЗМЕРЕНИЮ ВОСПРИНИМАЕМОЙ ЦЕННОСТИ</a:t>
            </a:r>
            <a:r>
              <a:rPr lang="ru-RU" altLang="et-EE" smtClean="0"/>
              <a:t> </a:t>
            </a:r>
          </a:p>
        </p:txBody>
      </p:sp>
      <p:sp>
        <p:nvSpPr>
          <p:cNvPr id="117763" name="Rectangle 3"/>
          <p:cNvSpPr>
            <a:spLocks noGrp="1" noChangeArrowheads="1"/>
          </p:cNvSpPr>
          <p:nvPr>
            <p:ph type="body" idx="1"/>
          </p:nvPr>
        </p:nvSpPr>
        <p:spPr/>
        <p:txBody>
          <a:bodyPr/>
          <a:lstStyle/>
          <a:p>
            <a:pPr eaLnBrk="1" hangingPunct="1"/>
            <a:r>
              <a:rPr lang="ru-RU" altLang="et-EE" smtClean="0"/>
              <a:t>Средняя взвешенная цены по качественным характеристикам</a:t>
            </a:r>
          </a:p>
          <a:p>
            <a:pPr eaLnBrk="1" hangingPunct="1"/>
            <a:endParaRPr lang="ru-RU" altLang="et-EE" smtClean="0"/>
          </a:p>
        </p:txBody>
      </p:sp>
    </p:spTree>
    <p:extLst>
      <p:ext uri="{BB962C8B-B14F-4D97-AF65-F5344CB8AC3E}">
        <p14:creationId xmlns:p14="http://schemas.microsoft.com/office/powerpoint/2010/main" val="2444974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t-EE"/>
          </a:p>
        </p:txBody>
      </p:sp>
      <p:sp>
        <p:nvSpPr>
          <p:cNvPr id="3" name="Content Placeholder 2"/>
          <p:cNvSpPr>
            <a:spLocks noGrp="1"/>
          </p:cNvSpPr>
          <p:nvPr>
            <p:ph idx="1"/>
          </p:nvPr>
        </p:nvSpPr>
        <p:spPr/>
        <p:txBody>
          <a:bodyPr/>
          <a:lstStyle/>
          <a:p>
            <a:endParaRPr lang="et-EE"/>
          </a:p>
        </p:txBody>
      </p:sp>
    </p:spTree>
    <p:extLst>
      <p:ext uri="{BB962C8B-B14F-4D97-AF65-F5344CB8AC3E}">
        <p14:creationId xmlns:p14="http://schemas.microsoft.com/office/powerpoint/2010/main" val="16487593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 noProof="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97911" y="259039"/>
            <a:ext cx="8003232" cy="6589328"/>
          </a:xfrm>
        </p:spPr>
      </p:pic>
    </p:spTree>
    <p:extLst>
      <p:ext uri="{BB962C8B-B14F-4D97-AF65-F5344CB8AC3E}">
        <p14:creationId xmlns:p14="http://schemas.microsoft.com/office/powerpoint/2010/main" val="45732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718"/>
            <a:ext cx="7859216" cy="1371600"/>
          </a:xfrm>
        </p:spPr>
        <p:txBody>
          <a:bodyPr>
            <a:normAutofit/>
          </a:bodyPr>
          <a:lstStyle/>
          <a:p>
            <a:pPr rtl="0"/>
            <a:r>
              <a:rPr lang="ru" b="1" i="0" u="none"/>
              <a:t>Основные свойства изделия и услуги</a:t>
            </a:r>
            <a:endParaRPr lang="ru" noProof="0" dirty="0"/>
          </a:p>
        </p:txBody>
      </p:sp>
      <p:pic>
        <p:nvPicPr>
          <p:cNvPr id="5" name="Content Placeholder 4"/>
          <p:cNvPicPr>
            <a:picLocks noGrp="1" noChangeAspect="1"/>
          </p:cNvPicPr>
          <p:nvPr>
            <p:ph idx="1"/>
          </p:nvPr>
        </p:nvPicPr>
        <p:blipFill>
          <a:blip r:embed="rId3"/>
          <a:srcRect l="-37368" r="-37368"/>
          <a:stretch>
            <a:fillRect/>
          </a:stretch>
        </p:blipFill>
        <p:spPr/>
      </p:pic>
      <p:sp>
        <p:nvSpPr>
          <p:cNvPr id="4" name="Slide Number Placeholder 3"/>
          <p:cNvSpPr>
            <a:spLocks noGrp="1"/>
          </p:cNvSpPr>
          <p:nvPr>
            <p:ph type="sldNum" sz="quarter" idx="12"/>
          </p:nvPr>
        </p:nvSpPr>
        <p:spPr/>
        <p:txBody>
          <a:bodyPr/>
          <a:lstStyle/>
          <a:p>
            <a:pPr algn="r" rtl="0"/>
            <a:fld id="{EFD340F5-C3BD-438B-8DEE-4E559CCBACEC}" type="slidenum">
              <a:rPr/>
              <a:pPr algn="r" rtl="0"/>
              <a:t>14</a:t>
            </a:fld>
            <a:endParaRPr lang="ru"/>
          </a:p>
        </p:txBody>
      </p:sp>
      <p:sp>
        <p:nvSpPr>
          <p:cNvPr id="6" name="Rectangle 5"/>
          <p:cNvSpPr/>
          <p:nvPr/>
        </p:nvSpPr>
        <p:spPr>
          <a:xfrm>
            <a:off x="1775520" y="6211670"/>
            <a:ext cx="7920880" cy="646331"/>
          </a:xfrm>
          <a:prstGeom prst="rect">
            <a:avLst/>
          </a:prstGeom>
        </p:spPr>
        <p:txBody>
          <a:bodyPr wrap="square">
            <a:spAutoFit/>
          </a:bodyPr>
          <a:lstStyle/>
          <a:p>
            <a:pPr algn="l" rtl="0"/>
            <a:r>
              <a:rPr lang="ru"/>
              <a:t>https://issuu.com/business.model.innovation/docs/vpd_sneakpeek/39?e=1330026/9247145</a:t>
            </a:r>
          </a:p>
        </p:txBody>
      </p:sp>
    </p:spTree>
    <p:extLst>
      <p:ext uri="{BB962C8B-B14F-4D97-AF65-F5344CB8AC3E}">
        <p14:creationId xmlns:p14="http://schemas.microsoft.com/office/powerpoint/2010/main" val="37496914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ru" b="1" i="0" u="none"/>
              <a:t>Обезболивающие свойства изделия</a:t>
            </a:r>
            <a:endParaRPr lang="ru" noProof="0" dirty="0"/>
          </a:p>
        </p:txBody>
      </p:sp>
      <p:pic>
        <p:nvPicPr>
          <p:cNvPr id="5" name="Content Placeholder 4"/>
          <p:cNvPicPr>
            <a:picLocks noGrp="1" noChangeAspect="1"/>
          </p:cNvPicPr>
          <p:nvPr>
            <p:ph idx="1"/>
          </p:nvPr>
        </p:nvPicPr>
        <p:blipFill>
          <a:blip r:embed="rId3"/>
          <a:srcRect l="-37636" r="-37636"/>
          <a:stretch>
            <a:fillRect/>
          </a:stretch>
        </p:blipFill>
        <p:spPr/>
      </p:pic>
      <p:sp>
        <p:nvSpPr>
          <p:cNvPr id="4" name="Slide Number Placeholder 3"/>
          <p:cNvSpPr>
            <a:spLocks noGrp="1"/>
          </p:cNvSpPr>
          <p:nvPr>
            <p:ph type="sldNum" sz="quarter" idx="12"/>
          </p:nvPr>
        </p:nvSpPr>
        <p:spPr/>
        <p:txBody>
          <a:bodyPr/>
          <a:lstStyle/>
          <a:p>
            <a:pPr algn="r" rtl="0"/>
            <a:fld id="{EFD340F5-C3BD-438B-8DEE-4E559CCBACEC}" type="slidenum">
              <a:rPr/>
              <a:pPr algn="r" rtl="0"/>
              <a:t>15</a:t>
            </a:fld>
            <a:endParaRPr lang="ru"/>
          </a:p>
        </p:txBody>
      </p:sp>
      <p:sp>
        <p:nvSpPr>
          <p:cNvPr id="6" name="Rectangle 5"/>
          <p:cNvSpPr/>
          <p:nvPr/>
        </p:nvSpPr>
        <p:spPr>
          <a:xfrm>
            <a:off x="1775520" y="6211670"/>
            <a:ext cx="7920880" cy="646331"/>
          </a:xfrm>
          <a:prstGeom prst="rect">
            <a:avLst/>
          </a:prstGeom>
        </p:spPr>
        <p:txBody>
          <a:bodyPr wrap="square">
            <a:spAutoFit/>
          </a:bodyPr>
          <a:lstStyle/>
          <a:p>
            <a:pPr algn="l" rtl="0"/>
            <a:r>
              <a:rPr lang="ru"/>
              <a:t>https://issuu.com/business.model.innovation/docs/vpd_sneakpeek/39?e=1330026/9247145</a:t>
            </a:r>
          </a:p>
        </p:txBody>
      </p:sp>
    </p:spTree>
    <p:extLst>
      <p:ext uri="{BB962C8B-B14F-4D97-AF65-F5344CB8AC3E}">
        <p14:creationId xmlns:p14="http://schemas.microsoft.com/office/powerpoint/2010/main" val="1359493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ru" b="1" i="0" u="none"/>
              <a:t>Свойства, создающие пользу для клиента</a:t>
            </a:r>
            <a:endParaRPr lang="ru" noProof="0" dirty="0"/>
          </a:p>
        </p:txBody>
      </p:sp>
      <p:pic>
        <p:nvPicPr>
          <p:cNvPr id="5" name="Content Placeholder 4"/>
          <p:cNvPicPr>
            <a:picLocks noGrp="1" noChangeAspect="1"/>
          </p:cNvPicPr>
          <p:nvPr>
            <p:ph idx="1"/>
          </p:nvPr>
        </p:nvPicPr>
        <p:blipFill>
          <a:blip r:embed="rId3"/>
          <a:srcRect l="-35833" r="-35833"/>
          <a:stretch>
            <a:fillRect/>
          </a:stretch>
        </p:blipFill>
        <p:spPr/>
      </p:pic>
      <p:sp>
        <p:nvSpPr>
          <p:cNvPr id="4" name="Slide Number Placeholder 3"/>
          <p:cNvSpPr>
            <a:spLocks noGrp="1"/>
          </p:cNvSpPr>
          <p:nvPr>
            <p:ph type="sldNum" sz="quarter" idx="12"/>
          </p:nvPr>
        </p:nvSpPr>
        <p:spPr/>
        <p:txBody>
          <a:bodyPr/>
          <a:lstStyle/>
          <a:p>
            <a:pPr algn="r" rtl="0"/>
            <a:fld id="{EFD340F5-C3BD-438B-8DEE-4E559CCBACEC}" type="slidenum">
              <a:rPr/>
              <a:pPr algn="r" rtl="0"/>
              <a:t>16</a:t>
            </a:fld>
            <a:endParaRPr lang="ru"/>
          </a:p>
        </p:txBody>
      </p:sp>
      <p:sp>
        <p:nvSpPr>
          <p:cNvPr id="6" name="Rectangle 5"/>
          <p:cNvSpPr/>
          <p:nvPr/>
        </p:nvSpPr>
        <p:spPr>
          <a:xfrm>
            <a:off x="1775520" y="6211670"/>
            <a:ext cx="7920880" cy="646331"/>
          </a:xfrm>
          <a:prstGeom prst="rect">
            <a:avLst/>
          </a:prstGeom>
        </p:spPr>
        <p:txBody>
          <a:bodyPr wrap="square">
            <a:spAutoFit/>
          </a:bodyPr>
          <a:lstStyle/>
          <a:p>
            <a:pPr algn="l" rtl="0"/>
            <a:r>
              <a:rPr lang="ru"/>
              <a:t>https://issuu.com/business.model.innovation/docs/vpd_sneakpeek/39?e=1330026/9247145</a:t>
            </a:r>
          </a:p>
        </p:txBody>
      </p:sp>
    </p:spTree>
    <p:extLst>
      <p:ext uri="{BB962C8B-B14F-4D97-AF65-F5344CB8AC3E}">
        <p14:creationId xmlns:p14="http://schemas.microsoft.com/office/powerpoint/2010/main" val="20743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718"/>
            <a:ext cx="7139136" cy="1371600"/>
          </a:xfrm>
        </p:spPr>
        <p:txBody>
          <a:bodyPr>
            <a:normAutofit/>
          </a:bodyPr>
          <a:lstStyle/>
          <a:p>
            <a:pPr rtl="0"/>
            <a:r>
              <a:rPr lang="ru" b="1" i="0" u="none" dirty="0" smtClean="0"/>
              <a:t>Соответствие товара и </a:t>
            </a:r>
            <a:r>
              <a:rPr lang="ru" b="1" i="0" u="none" dirty="0"/>
              <a:t>рынка (3 уровня)</a:t>
            </a:r>
            <a:endParaRPr lang="ru" noProof="0" dirty="0"/>
          </a:p>
        </p:txBody>
      </p:sp>
      <p:sp>
        <p:nvSpPr>
          <p:cNvPr id="4" name="Slide Number Placeholder 3"/>
          <p:cNvSpPr>
            <a:spLocks noGrp="1"/>
          </p:cNvSpPr>
          <p:nvPr>
            <p:ph type="sldNum" sz="quarter" idx="12"/>
          </p:nvPr>
        </p:nvSpPr>
        <p:spPr/>
        <p:txBody>
          <a:bodyPr/>
          <a:lstStyle/>
          <a:p>
            <a:pPr algn="r" rtl="0"/>
            <a:fld id="{EFD340F5-C3BD-438B-8DEE-4E559CCBACEC}" type="slidenum">
              <a:rPr/>
              <a:pPr algn="r" rtl="0"/>
              <a:t>17</a:t>
            </a:fld>
            <a:endParaRPr lang="ru"/>
          </a:p>
        </p:txBody>
      </p:sp>
      <p:sp>
        <p:nvSpPr>
          <p:cNvPr id="7" name="Rectangle 6"/>
          <p:cNvSpPr/>
          <p:nvPr/>
        </p:nvSpPr>
        <p:spPr>
          <a:xfrm>
            <a:off x="1775520" y="6211670"/>
            <a:ext cx="7920880" cy="646331"/>
          </a:xfrm>
          <a:prstGeom prst="rect">
            <a:avLst/>
          </a:prstGeom>
        </p:spPr>
        <p:txBody>
          <a:bodyPr wrap="square">
            <a:spAutoFit/>
          </a:bodyPr>
          <a:lstStyle/>
          <a:p>
            <a:pPr algn="l" rtl="0"/>
            <a:r>
              <a:rPr lang="ru" dirty="0"/>
              <a:t>https://issuu.com/business.model.innovation/docs/vpd_sneakpeek/39?e=1330026/9247145</a:t>
            </a:r>
          </a:p>
        </p:txBody>
      </p:sp>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1" y="1844825"/>
            <a:ext cx="4725233" cy="4205457"/>
          </a:xfr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626" y="1708300"/>
            <a:ext cx="4425375" cy="4063969"/>
          </a:xfrm>
          <a:prstGeom prst="rect">
            <a:avLst/>
          </a:prstGeom>
        </p:spPr>
      </p:pic>
    </p:spTree>
    <p:extLst>
      <p:ext uri="{BB962C8B-B14F-4D97-AF65-F5344CB8AC3E}">
        <p14:creationId xmlns:p14="http://schemas.microsoft.com/office/powerpoint/2010/main" val="2806505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smtClean="0"/>
              <a:t>Составьте ценностное предложение.</a:t>
            </a:r>
            <a:endParaRPr lang="et-EE"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1150" y="1369310"/>
            <a:ext cx="8919346" cy="5084027"/>
          </a:xfrm>
        </p:spPr>
      </p:pic>
      <p:sp>
        <p:nvSpPr>
          <p:cNvPr id="4" name="Footer Placeholder 3"/>
          <p:cNvSpPr>
            <a:spLocks noGrp="1"/>
          </p:cNvSpPr>
          <p:nvPr>
            <p:ph type="ftr" sz="quarter" idx="11"/>
          </p:nvPr>
        </p:nvSpPr>
        <p:spPr/>
        <p:txBody>
          <a:bodyPr/>
          <a:lstStyle/>
          <a:p>
            <a:r>
              <a:rPr lang="et-EE" smtClean="0"/>
              <a:t>Alustava ettevõtja baaskoolitus 2016</a:t>
            </a:r>
            <a:endParaRPr lang="et-EE" dirty="0"/>
          </a:p>
        </p:txBody>
      </p:sp>
      <p:sp>
        <p:nvSpPr>
          <p:cNvPr id="5" name="Slide Number Placeholder 4"/>
          <p:cNvSpPr>
            <a:spLocks noGrp="1"/>
          </p:cNvSpPr>
          <p:nvPr>
            <p:ph type="sldNum" sz="quarter" idx="12"/>
          </p:nvPr>
        </p:nvSpPr>
        <p:spPr/>
        <p:txBody>
          <a:bodyPr/>
          <a:lstStyle/>
          <a:p>
            <a:fld id="{A45DCD47-EA8C-44D1-8CAA-AFD346EF99BF}" type="slidenum">
              <a:rPr lang="et-EE" smtClean="0"/>
              <a:pPr/>
              <a:t>18</a:t>
            </a:fld>
            <a:endParaRPr lang="et-EE"/>
          </a:p>
        </p:txBody>
      </p:sp>
    </p:spTree>
    <p:extLst>
      <p:ext uri="{BB962C8B-B14F-4D97-AF65-F5344CB8AC3E}">
        <p14:creationId xmlns:p14="http://schemas.microsoft.com/office/powerpoint/2010/main" val="3113317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ru-RU" altLang="et-EE" smtClean="0"/>
              <a:t>Формула УТП</a:t>
            </a:r>
            <a:endParaRPr lang="et-EE" altLang="et-EE" smtClean="0"/>
          </a:p>
        </p:txBody>
      </p:sp>
      <p:pic>
        <p:nvPicPr>
          <p:cNvPr id="4403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55913" y="1268413"/>
            <a:ext cx="6481762" cy="4525962"/>
          </a:xfrm>
          <a:noFill/>
        </p:spPr>
      </p:pic>
    </p:spTree>
    <p:extLst>
      <p:ext uri="{BB962C8B-B14F-4D97-AF65-F5344CB8AC3E}">
        <p14:creationId xmlns:p14="http://schemas.microsoft.com/office/powerpoint/2010/main" val="317739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228614" cy="1325563"/>
          </a:xfrm>
        </p:spPr>
        <p:txBody>
          <a:bodyPr/>
          <a:lstStyle/>
          <a:p>
            <a:r>
              <a:rPr lang="ru-RU" dirty="0" smtClean="0"/>
              <a:t>Ценностное предложение (</a:t>
            </a:r>
            <a:r>
              <a:rPr lang="et-EE" dirty="0" err="1" smtClean="0"/>
              <a:t>value</a:t>
            </a:r>
            <a:r>
              <a:rPr lang="et-EE" dirty="0" smtClean="0"/>
              <a:t> </a:t>
            </a:r>
            <a:r>
              <a:rPr lang="et-EE" dirty="0" err="1" smtClean="0"/>
              <a:t>proposition</a:t>
            </a:r>
            <a:r>
              <a:rPr lang="ru-RU" dirty="0" smtClean="0"/>
              <a:t>)</a:t>
            </a:r>
            <a:endParaRPr lang="et-EE" dirty="0"/>
          </a:p>
        </p:txBody>
      </p:sp>
      <p:sp>
        <p:nvSpPr>
          <p:cNvPr id="3" name="Content Placeholder 2"/>
          <p:cNvSpPr>
            <a:spLocks noGrp="1"/>
          </p:cNvSpPr>
          <p:nvPr>
            <p:ph idx="1"/>
          </p:nvPr>
        </p:nvSpPr>
        <p:spPr/>
        <p:txBody>
          <a:bodyPr/>
          <a:lstStyle/>
          <a:p>
            <a:r>
              <a:rPr lang="ru-RU" dirty="0" smtClean="0"/>
              <a:t>Кто ваш потребитель?</a:t>
            </a:r>
          </a:p>
          <a:p>
            <a:r>
              <a:rPr lang="ru-RU" dirty="0" smtClean="0"/>
              <a:t>Какую проблемы вы решаете?</a:t>
            </a:r>
          </a:p>
          <a:p>
            <a:r>
              <a:rPr lang="ru-RU" dirty="0" smtClean="0"/>
              <a:t>Что вы предлагаете?</a:t>
            </a:r>
          </a:p>
          <a:p>
            <a:r>
              <a:rPr lang="ru-RU" dirty="0" smtClean="0"/>
              <a:t>Какие выгоды вы представляете в отличии от ваших конкурентов?</a:t>
            </a:r>
          </a:p>
          <a:p>
            <a:r>
              <a:rPr lang="ru-RU" dirty="0" smtClean="0"/>
              <a:t>Как вы обосновываете то, что заявляете?</a:t>
            </a:r>
            <a:endParaRPr lang="et-EE" dirty="0"/>
          </a:p>
        </p:txBody>
      </p:sp>
    </p:spTree>
    <p:extLst>
      <p:ext uri="{BB962C8B-B14F-4D97-AF65-F5344CB8AC3E}">
        <p14:creationId xmlns:p14="http://schemas.microsoft.com/office/powerpoint/2010/main" val="682271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Резюме</a:t>
            </a:r>
            <a:endParaRPr lang="et-EE" dirty="0"/>
          </a:p>
        </p:txBody>
      </p:sp>
      <p:sp>
        <p:nvSpPr>
          <p:cNvPr id="3" name="Content Placeholder 2"/>
          <p:cNvSpPr>
            <a:spLocks noGrp="1"/>
          </p:cNvSpPr>
          <p:nvPr>
            <p:ph idx="1"/>
          </p:nvPr>
        </p:nvSpPr>
        <p:spPr/>
        <p:txBody>
          <a:bodyPr/>
          <a:lstStyle/>
          <a:p>
            <a:endParaRPr lang="et-EE"/>
          </a:p>
        </p:txBody>
      </p:sp>
      <p:pic>
        <p:nvPicPr>
          <p:cNvPr id="4" name="Picture 3"/>
          <p:cNvPicPr>
            <a:picLocks noChangeAspect="1"/>
          </p:cNvPicPr>
          <p:nvPr/>
        </p:nvPicPr>
        <p:blipFill>
          <a:blip r:embed="rId2"/>
          <a:stretch>
            <a:fillRect/>
          </a:stretch>
        </p:blipFill>
        <p:spPr>
          <a:xfrm>
            <a:off x="1270795" y="1636697"/>
            <a:ext cx="9029344" cy="5221303"/>
          </a:xfrm>
          <a:prstGeom prst="rect">
            <a:avLst/>
          </a:prstGeom>
        </p:spPr>
      </p:pic>
    </p:spTree>
    <p:extLst>
      <p:ext uri="{BB962C8B-B14F-4D97-AF65-F5344CB8AC3E}">
        <p14:creationId xmlns:p14="http://schemas.microsoft.com/office/powerpoint/2010/main" val="2872455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ru-RU" altLang="et-EE" smtClean="0"/>
              <a:t>Продукт</a:t>
            </a:r>
            <a:endParaRPr lang="et-EE" altLang="et-EE" smtClean="0"/>
          </a:p>
        </p:txBody>
      </p:sp>
      <p:sp>
        <p:nvSpPr>
          <p:cNvPr id="10243" name="Content Placeholder 2"/>
          <p:cNvSpPr>
            <a:spLocks noGrp="1"/>
          </p:cNvSpPr>
          <p:nvPr>
            <p:ph idx="1"/>
          </p:nvPr>
        </p:nvSpPr>
        <p:spPr/>
        <p:txBody>
          <a:bodyPr/>
          <a:lstStyle/>
          <a:p>
            <a:pPr>
              <a:defRPr/>
            </a:pPr>
            <a:r>
              <a:rPr lang="ru-RU" altLang="et-EE" dirty="0" smtClean="0"/>
              <a:t>Результат человеческого труда</a:t>
            </a:r>
          </a:p>
          <a:p>
            <a:pPr>
              <a:defRPr/>
            </a:pPr>
            <a:r>
              <a:rPr lang="ru-RU" altLang="et-EE" dirty="0" smtClean="0"/>
              <a:t>Обладающий обменной ценностью</a:t>
            </a:r>
            <a:endParaRPr lang="et-EE" altLang="et-EE" dirty="0" smtClean="0"/>
          </a:p>
          <a:p>
            <a:pPr>
              <a:defRPr/>
            </a:pPr>
            <a:r>
              <a:rPr lang="ru-RU" altLang="et-EE" dirty="0" smtClean="0"/>
              <a:t>Может быть подсчитан</a:t>
            </a:r>
          </a:p>
          <a:p>
            <a:pPr>
              <a:defRPr/>
            </a:pPr>
            <a:endParaRPr lang="ru-RU" altLang="et-EE" dirty="0"/>
          </a:p>
          <a:p>
            <a:pPr marL="0" indent="0">
              <a:buNone/>
              <a:defRPr/>
            </a:pPr>
            <a:r>
              <a:rPr lang="ru-RU" altLang="et-EE" dirty="0" smtClean="0"/>
              <a:t>Не продукт</a:t>
            </a:r>
          </a:p>
          <a:p>
            <a:pPr>
              <a:defRPr/>
            </a:pPr>
            <a:r>
              <a:rPr lang="ru-RU" altLang="et-EE" dirty="0" smtClean="0"/>
              <a:t>Я хочу продать, потому что я умею это делать</a:t>
            </a:r>
          </a:p>
          <a:p>
            <a:pPr>
              <a:defRPr/>
            </a:pPr>
            <a:r>
              <a:rPr lang="ru-RU" altLang="et-EE" dirty="0" smtClean="0"/>
              <a:t>Буду навязывать и манипулировать потребителем, что бы он купил то, что ему не нужно.</a:t>
            </a:r>
            <a:endParaRPr lang="et-EE" altLang="et-EE" dirty="0" smtClean="0"/>
          </a:p>
        </p:txBody>
      </p:sp>
    </p:spTree>
    <p:extLst>
      <p:ext uri="{BB962C8B-B14F-4D97-AF65-F5344CB8AC3E}">
        <p14:creationId xmlns:p14="http://schemas.microsoft.com/office/powerpoint/2010/main" val="2499628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ru-RU" altLang="et-EE" b="1" smtClean="0"/>
              <a:t>Товар</a:t>
            </a:r>
          </a:p>
        </p:txBody>
      </p:sp>
      <p:sp>
        <p:nvSpPr>
          <p:cNvPr id="11267" name="Rectangle 3"/>
          <p:cNvSpPr>
            <a:spLocks noGrp="1" noChangeArrowheads="1"/>
          </p:cNvSpPr>
          <p:nvPr>
            <p:ph type="body" idx="1"/>
          </p:nvPr>
        </p:nvSpPr>
        <p:spPr/>
        <p:txBody>
          <a:bodyPr/>
          <a:lstStyle/>
          <a:p>
            <a:pPr eaLnBrk="1" hangingPunct="1">
              <a:buFont typeface="Wingdings" panose="05000000000000000000" pitchFamily="2" charset="2"/>
              <a:buNone/>
            </a:pPr>
            <a:r>
              <a:rPr lang="ru-RU" altLang="et-EE" smtClean="0"/>
              <a:t>Все, что может удовлетворить нужду или потребность и предлагается рынку с целью привлечения внимания, приобретения, использования или потребления. </a:t>
            </a:r>
          </a:p>
          <a:p>
            <a:pPr eaLnBrk="1" hangingPunct="1"/>
            <a:r>
              <a:rPr lang="ru-RU" altLang="et-EE" smtClean="0"/>
              <a:t>Это могут быть физические объекты, услуги, лица, места, организации и идеи.</a:t>
            </a:r>
          </a:p>
        </p:txBody>
      </p:sp>
    </p:spTree>
    <p:extLst>
      <p:ext uri="{BB962C8B-B14F-4D97-AF65-F5344CB8AC3E}">
        <p14:creationId xmlns:p14="http://schemas.microsoft.com/office/powerpoint/2010/main" val="2972840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ru-RU" altLang="et-EE" smtClean="0"/>
              <a:t>Товар</a:t>
            </a:r>
          </a:p>
        </p:txBody>
      </p:sp>
      <p:sp>
        <p:nvSpPr>
          <p:cNvPr id="12291" name="Rectangle 3"/>
          <p:cNvSpPr>
            <a:spLocks noGrp="1" noChangeArrowheads="1"/>
          </p:cNvSpPr>
          <p:nvPr>
            <p:ph type="body" idx="1"/>
          </p:nvPr>
        </p:nvSpPr>
        <p:spPr/>
        <p:txBody>
          <a:bodyPr/>
          <a:lstStyle/>
          <a:p>
            <a:pPr eaLnBrk="1" hangingPunct="1">
              <a:lnSpc>
                <a:spcPct val="80000"/>
              </a:lnSpc>
            </a:pPr>
            <a:r>
              <a:rPr lang="ru-RU" altLang="et-EE" sz="2600" i="1"/>
              <a:t>Товар— комплекс осязаемых и неосязаемых свойств, включающих в себя размеры, вес, структуру, цвет, упаковку, цену, престиж производителя и/или розничного торговца, которые потребитель может принять как обеспечивающие ему удовлетворение его нужд и потребностей, и предлагающихся рынку с целью привлечения внимания, приобретения, использова­ния или потребления; выступающий в виде физического объекта, услуги, лица, места, организации или идеи.</a:t>
            </a:r>
          </a:p>
        </p:txBody>
      </p:sp>
    </p:spTree>
    <p:extLst>
      <p:ext uri="{BB962C8B-B14F-4D97-AF65-F5344CB8AC3E}">
        <p14:creationId xmlns:p14="http://schemas.microsoft.com/office/powerpoint/2010/main" val="19120481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098675" y="304801"/>
            <a:ext cx="8001000" cy="747713"/>
          </a:xfrm>
        </p:spPr>
        <p:txBody>
          <a:bodyPr>
            <a:normAutofit fontScale="90000"/>
          </a:bodyPr>
          <a:lstStyle/>
          <a:p>
            <a:pPr eaLnBrk="1" hangingPunct="1"/>
            <a:r>
              <a:rPr lang="et-EE" altLang="et-EE" sz="3400"/>
              <a:t>Малькольм Макдональд</a:t>
            </a:r>
            <a:br>
              <a:rPr lang="et-EE" altLang="et-EE" sz="3400"/>
            </a:br>
            <a:r>
              <a:rPr lang="et-EE" altLang="et-EE" sz="1600"/>
              <a:t>Маркетинговые планы: Как подготовить их, как их использовать</a:t>
            </a:r>
            <a:r>
              <a:rPr lang="et-EE" altLang="et-EE" sz="3400"/>
              <a:t> </a:t>
            </a:r>
          </a:p>
        </p:txBody>
      </p:sp>
      <p:sp>
        <p:nvSpPr>
          <p:cNvPr id="13315" name="Rectangle 3"/>
          <p:cNvSpPr>
            <a:spLocks noGrp="1" noChangeArrowheads="1"/>
          </p:cNvSpPr>
          <p:nvPr>
            <p:ph type="body" idx="1"/>
          </p:nvPr>
        </p:nvSpPr>
        <p:spPr/>
        <p:txBody>
          <a:bodyPr/>
          <a:lstStyle/>
          <a:p>
            <a:pPr eaLnBrk="1" hangingPunct="1"/>
            <a:endParaRPr lang="et-EE" altLang="et-EE" smtClean="0"/>
          </a:p>
        </p:txBody>
      </p:sp>
      <p:pic>
        <p:nvPicPr>
          <p:cNvPr id="13316" name="Picture 7" descr="s640x48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1079501"/>
            <a:ext cx="6335712"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0782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endParaRPr lang="et-EE" altLang="et-EE" smtClean="0"/>
          </a:p>
        </p:txBody>
      </p:sp>
      <p:sp>
        <p:nvSpPr>
          <p:cNvPr id="14339" name="Rectangle 3"/>
          <p:cNvSpPr>
            <a:spLocks noGrp="1" noChangeArrowheads="1"/>
          </p:cNvSpPr>
          <p:nvPr>
            <p:ph type="body" idx="1"/>
          </p:nvPr>
        </p:nvSpPr>
        <p:spPr>
          <a:xfrm>
            <a:off x="2090738" y="3357564"/>
            <a:ext cx="8001000" cy="2662237"/>
          </a:xfrm>
        </p:spPr>
        <p:txBody>
          <a:bodyPr/>
          <a:lstStyle/>
          <a:p>
            <a:pPr eaLnBrk="1" hangingPunct="1">
              <a:lnSpc>
                <a:spcPct val="80000"/>
              </a:lnSpc>
            </a:pPr>
            <a:r>
              <a:rPr lang="et-EE" altLang="et-EE" sz="1900"/>
              <a:t>закон Паретто (80% на 20%) действует на продукт немного по-другому. </a:t>
            </a:r>
          </a:p>
          <a:p>
            <a:pPr eaLnBrk="1" hangingPunct="1">
              <a:lnSpc>
                <a:spcPct val="80000"/>
              </a:lnSpc>
            </a:pPr>
            <a:r>
              <a:rPr lang="et-EE" altLang="et-EE" sz="1900"/>
              <a:t>Фундамент стены оказывает на потенциального потребителя всего 20% влияния, но в это же время он требует 80% денежных средств от всех вложений на создание продукта. </a:t>
            </a:r>
          </a:p>
          <a:p>
            <a:pPr eaLnBrk="1" hangingPunct="1">
              <a:lnSpc>
                <a:spcPct val="80000"/>
              </a:lnSpc>
            </a:pPr>
            <a:r>
              <a:rPr lang="et-EE" altLang="et-EE" sz="1900"/>
              <a:t>Первый и второй слой наоборот, 80% влияния и всего 20% вложений на создание, но как таковые слои без фундамента существовать не могут. </a:t>
            </a:r>
            <a:br>
              <a:rPr lang="et-EE" altLang="et-EE" sz="1900"/>
            </a:br>
            <a:endParaRPr lang="et-EE" altLang="et-EE" sz="1900"/>
          </a:p>
        </p:txBody>
      </p:sp>
      <p:pic>
        <p:nvPicPr>
          <p:cNvPr id="14340" name="Picture 5" descr="00008c4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900" y="0"/>
            <a:ext cx="89281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6831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ru-RU" altLang="et-EE" sz="2000" b="1"/>
              <a:t>Особенно тщательно надо проанализировать различные предполагаемые качества товара. Для этого обратимся к схеме, также предложенной Филипом Котлером</a:t>
            </a:r>
            <a:r>
              <a:rPr lang="ru-RU" altLang="et-EE" sz="3400"/>
              <a:t> </a:t>
            </a:r>
          </a:p>
        </p:txBody>
      </p:sp>
      <p:sp>
        <p:nvSpPr>
          <p:cNvPr id="15363" name="Rectangle 3"/>
          <p:cNvSpPr>
            <a:spLocks noGrp="1" noChangeArrowheads="1"/>
          </p:cNvSpPr>
          <p:nvPr>
            <p:ph type="body" idx="1"/>
          </p:nvPr>
        </p:nvSpPr>
        <p:spPr/>
        <p:txBody>
          <a:bodyPr/>
          <a:lstStyle/>
          <a:p>
            <a:pPr eaLnBrk="1" hangingPunct="1"/>
            <a:endParaRPr lang="et-EE" altLang="et-EE" smtClean="0"/>
          </a:p>
        </p:txBody>
      </p:sp>
      <p:pic>
        <p:nvPicPr>
          <p:cNvPr id="15364" name="Picture 5" descr="2%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1773239"/>
            <a:ext cx="91440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4027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352551" y="485776"/>
            <a:ext cx="7407275" cy="1471612"/>
          </a:xfrm>
        </p:spPr>
        <p:txBody>
          <a:bodyPr>
            <a:normAutofit fontScale="90000"/>
          </a:bodyPr>
          <a:lstStyle/>
          <a:p>
            <a:pPr>
              <a:defRPr/>
            </a:pPr>
            <a:r>
              <a:rPr lang="et-EE" sz="3600" b="1" dirty="0">
                <a:solidFill>
                  <a:schemeClr val="tx2">
                    <a:satMod val="130000"/>
                  </a:schemeClr>
                </a:solidFill>
              </a:rPr>
              <a:t>Жизненный цикл товара</a:t>
            </a:r>
            <a:r>
              <a:rPr lang="et-EE" sz="3600" dirty="0">
                <a:solidFill>
                  <a:schemeClr val="tx2">
                    <a:satMod val="130000"/>
                  </a:schemeClr>
                </a:solidFill>
              </a:rPr>
              <a:t/>
            </a:r>
            <a:br>
              <a:rPr lang="et-EE" sz="3600" dirty="0">
                <a:solidFill>
                  <a:schemeClr val="tx2">
                    <a:satMod val="130000"/>
                  </a:schemeClr>
                </a:solidFill>
              </a:rPr>
            </a:br>
            <a:r>
              <a:rPr lang="et-EE" sz="3600" dirty="0">
                <a:solidFill>
                  <a:schemeClr val="tx2">
                    <a:satMod val="130000"/>
                  </a:schemeClr>
                </a:solidFill>
              </a:rPr>
              <a:t/>
            </a:r>
            <a:br>
              <a:rPr lang="et-EE" sz="3600" dirty="0">
                <a:solidFill>
                  <a:schemeClr val="tx2">
                    <a:satMod val="130000"/>
                  </a:schemeClr>
                </a:solidFill>
              </a:rPr>
            </a:br>
            <a:endParaRPr lang="et-EE" sz="3600" dirty="0">
              <a:solidFill>
                <a:schemeClr val="tx2">
                  <a:satMod val="130000"/>
                </a:schemeClr>
              </a:solidFill>
            </a:endParaRPr>
          </a:p>
        </p:txBody>
      </p:sp>
      <p:sp>
        <p:nvSpPr>
          <p:cNvPr id="3075" name="Rectangle 3"/>
          <p:cNvSpPr>
            <a:spLocks noGrp="1" noChangeArrowheads="1"/>
          </p:cNvSpPr>
          <p:nvPr>
            <p:ph type="subTitle" idx="1"/>
          </p:nvPr>
        </p:nvSpPr>
        <p:spPr>
          <a:xfrm>
            <a:off x="1030013" y="2636838"/>
            <a:ext cx="9553903" cy="1600200"/>
          </a:xfrm>
        </p:spPr>
        <p:txBody>
          <a:bodyPr>
            <a:normAutofit/>
          </a:bodyPr>
          <a:lstStyle/>
          <a:p>
            <a:pPr>
              <a:lnSpc>
                <a:spcPct val="80000"/>
              </a:lnSpc>
              <a:defRPr/>
            </a:pPr>
            <a:r>
              <a:rPr lang="et-EE" dirty="0"/>
              <a:t>Жизненный цикл товара — это совокупность последовательных состояний (этапов) нахождения товара на рынке, каждое из которых с течением времени характеризуется определенным состоянием внешней среды.</a:t>
            </a:r>
          </a:p>
        </p:txBody>
      </p:sp>
      <p:sp>
        <p:nvSpPr>
          <p:cNvPr id="9220" name="Rectangle 4"/>
          <p:cNvSpPr>
            <a:spLocks noChangeArrowheads="1"/>
          </p:cNvSpPr>
          <p:nvPr/>
        </p:nvSpPr>
        <p:spPr bwMode="auto">
          <a:xfrm>
            <a:off x="1774825" y="4217988"/>
            <a:ext cx="871378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Corbel" panose="020B0503020204020204"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Corbel" panose="020B0503020204020204" pitchFamily="34" charset="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9pPr>
          </a:lstStyle>
          <a:p>
            <a:pPr algn="just" eaLnBrk="1" hangingPunct="1">
              <a:spcBef>
                <a:spcPct val="0"/>
              </a:spcBef>
              <a:buClrTx/>
              <a:buSzTx/>
              <a:buFontTx/>
              <a:buNone/>
            </a:pPr>
            <a:r>
              <a:rPr lang="ru-RU" altLang="en-US" sz="1800" dirty="0"/>
              <a:t>Концепция жизненного цикла товара описывает сбыт продукта, прибыль, конкурентов и стратегию маркетинга с момента поступления товара на рынок и до его снятия с рынка. </a:t>
            </a:r>
          </a:p>
          <a:p>
            <a:pPr algn="just" eaLnBrk="1" hangingPunct="1">
              <a:spcBef>
                <a:spcPct val="0"/>
              </a:spcBef>
              <a:buClrTx/>
              <a:buSzTx/>
              <a:buFontTx/>
              <a:buNone/>
            </a:pPr>
            <a:r>
              <a:rPr lang="ru-RU" altLang="en-US" sz="1800" dirty="0" err="1" smtClean="0"/>
              <a:t>ТеодорЛевитт</a:t>
            </a:r>
            <a:r>
              <a:rPr lang="ru-RU" altLang="en-US" sz="1800" dirty="0" smtClean="0"/>
              <a:t> 1965г.</a:t>
            </a:r>
          </a:p>
          <a:p>
            <a:pPr algn="just" eaLnBrk="1" hangingPunct="1">
              <a:spcBef>
                <a:spcPct val="0"/>
              </a:spcBef>
              <a:buClrTx/>
              <a:buSzTx/>
              <a:buFontTx/>
              <a:buNone/>
            </a:pPr>
            <a:r>
              <a:rPr lang="ru-RU" altLang="en-US" sz="1800" dirty="0" smtClean="0"/>
              <a:t> </a:t>
            </a:r>
            <a:r>
              <a:rPr lang="ru-RU" altLang="en-US" sz="1800" dirty="0"/>
              <a:t>Концепция исходит из того, что любой товар рано или поздно вытесняется с рынка другим, более совершенным или дешевым товаром. </a:t>
            </a:r>
            <a:r>
              <a:rPr lang="ru-RU" altLang="en-US" sz="1800" b="1" dirty="0"/>
              <a:t>Вечного товара нет!</a:t>
            </a:r>
          </a:p>
        </p:txBody>
      </p:sp>
      <p:pic>
        <p:nvPicPr>
          <p:cNvPr id="9221" name="Picture 6" descr="theodore-levi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9826" y="1"/>
            <a:ext cx="154781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5"/>
          <p:cNvSpPr>
            <a:spLocks noChangeArrowheads="1"/>
          </p:cNvSpPr>
          <p:nvPr/>
        </p:nvSpPr>
        <p:spPr bwMode="auto">
          <a:xfrm>
            <a:off x="7032626" y="1773238"/>
            <a:ext cx="1700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Corbel" panose="020B0503020204020204"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Corbel" panose="020B0503020204020204" pitchFamily="34" charset="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9pPr>
          </a:lstStyle>
          <a:p>
            <a:pPr eaLnBrk="1" hangingPunct="1">
              <a:spcBef>
                <a:spcPct val="0"/>
              </a:spcBef>
              <a:buClrTx/>
              <a:buSzTx/>
              <a:buFontTx/>
              <a:buNone/>
            </a:pPr>
            <a:r>
              <a:rPr lang="ru-RU" altLang="en-US" sz="1800"/>
              <a:t>Теодор Левитт </a:t>
            </a:r>
          </a:p>
        </p:txBody>
      </p:sp>
    </p:spTree>
    <p:extLst>
      <p:ext uri="{BB962C8B-B14F-4D97-AF65-F5344CB8AC3E}">
        <p14:creationId xmlns:p14="http://schemas.microsoft.com/office/powerpoint/2010/main" val="29113632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defRPr/>
            </a:pPr>
            <a:endParaRPr lang="ru-RU" smtClean="0">
              <a:solidFill>
                <a:schemeClr val="tx2">
                  <a:satMod val="130000"/>
                </a:schemeClr>
              </a:solidFill>
            </a:endParaRPr>
          </a:p>
        </p:txBody>
      </p:sp>
      <p:sp>
        <p:nvSpPr>
          <p:cNvPr id="10243" name="Rectangle 3"/>
          <p:cNvSpPr>
            <a:spLocks noGrp="1" noChangeArrowheads="1"/>
          </p:cNvSpPr>
          <p:nvPr>
            <p:ph idx="1"/>
          </p:nvPr>
        </p:nvSpPr>
        <p:spPr/>
        <p:txBody>
          <a:bodyPr/>
          <a:lstStyle/>
          <a:p>
            <a:pPr eaLnBrk="1" hangingPunct="1"/>
            <a:endParaRPr lang="en-US" altLang="en-US" smtClean="0">
              <a:latin typeface="Corbel" panose="020B0503020204020204" pitchFamily="34" charset="0"/>
            </a:endParaRPr>
          </a:p>
        </p:txBody>
      </p:sp>
      <p:pic>
        <p:nvPicPr>
          <p:cNvPr id="10244" name="Picture 5" descr="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700213"/>
            <a:ext cx="8353425"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8846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defRPr/>
            </a:pPr>
            <a:endParaRPr lang="ru-RU" smtClean="0">
              <a:solidFill>
                <a:schemeClr val="tx2">
                  <a:satMod val="130000"/>
                </a:schemeClr>
              </a:solidFill>
            </a:endParaRPr>
          </a:p>
        </p:txBody>
      </p:sp>
      <p:sp>
        <p:nvSpPr>
          <p:cNvPr id="11267" name="Rectangle 3"/>
          <p:cNvSpPr>
            <a:spLocks noGrp="1" noChangeArrowheads="1"/>
          </p:cNvSpPr>
          <p:nvPr>
            <p:ph idx="1"/>
          </p:nvPr>
        </p:nvSpPr>
        <p:spPr/>
        <p:txBody>
          <a:bodyPr/>
          <a:lstStyle/>
          <a:p>
            <a:pPr eaLnBrk="1" hangingPunct="1"/>
            <a:endParaRPr lang="en-US" altLang="en-US" smtClean="0">
              <a:latin typeface="Corbel" panose="020B0503020204020204" pitchFamily="34" charset="0"/>
            </a:endParaRPr>
          </a:p>
        </p:txBody>
      </p:sp>
      <p:pic>
        <p:nvPicPr>
          <p:cNvPr id="11268" name="Picture 5" descr="image2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242888"/>
            <a:ext cx="7993063"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515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Как </a:t>
            </a:r>
            <a:r>
              <a:rPr lang="ru-RU" dirty="0" smtClean="0"/>
              <a:t>р</a:t>
            </a:r>
            <a:r>
              <a:rPr lang="et-EE" dirty="0" smtClean="0"/>
              <a:t>a</a:t>
            </a:r>
            <a:r>
              <a:rPr lang="ru-RU" dirty="0" err="1" smtClean="0"/>
              <a:t>ботает</a:t>
            </a:r>
            <a:r>
              <a:rPr lang="ru-RU" dirty="0" smtClean="0"/>
              <a:t> </a:t>
            </a:r>
            <a:r>
              <a:rPr lang="ru-RU" dirty="0" smtClean="0"/>
              <a:t>рептильный мозг</a:t>
            </a:r>
            <a:endParaRPr lang="et-EE" dirty="0"/>
          </a:p>
        </p:txBody>
      </p:sp>
      <p:sp>
        <p:nvSpPr>
          <p:cNvPr id="3" name="Content Placeholder 2"/>
          <p:cNvSpPr>
            <a:spLocks noGrp="1"/>
          </p:cNvSpPr>
          <p:nvPr>
            <p:ph idx="1"/>
          </p:nvPr>
        </p:nvSpPr>
        <p:spPr/>
        <p:txBody>
          <a:bodyPr/>
          <a:lstStyle/>
          <a:p>
            <a:endParaRPr lang="et-EE"/>
          </a:p>
        </p:txBody>
      </p:sp>
      <p:pic>
        <p:nvPicPr>
          <p:cNvPr id="4" name="Picture 3"/>
          <p:cNvPicPr>
            <a:picLocks noChangeAspect="1"/>
          </p:cNvPicPr>
          <p:nvPr/>
        </p:nvPicPr>
        <p:blipFill>
          <a:blip r:embed="rId2"/>
          <a:stretch>
            <a:fillRect/>
          </a:stretch>
        </p:blipFill>
        <p:spPr>
          <a:xfrm>
            <a:off x="384621" y="1825625"/>
            <a:ext cx="11422757" cy="4462080"/>
          </a:xfrm>
          <a:prstGeom prst="rect">
            <a:avLst/>
          </a:prstGeom>
        </p:spPr>
      </p:pic>
    </p:spTree>
    <p:extLst>
      <p:ext uri="{BB962C8B-B14F-4D97-AF65-F5344CB8AC3E}">
        <p14:creationId xmlns:p14="http://schemas.microsoft.com/office/powerpoint/2010/main" val="2736418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defRPr/>
            </a:pPr>
            <a:endParaRPr lang="ru-RU" smtClean="0">
              <a:solidFill>
                <a:schemeClr val="tx2">
                  <a:satMod val="130000"/>
                </a:schemeClr>
              </a:solidFill>
            </a:endParaRPr>
          </a:p>
        </p:txBody>
      </p:sp>
      <p:sp>
        <p:nvSpPr>
          <p:cNvPr id="12291" name="Rectangle 3"/>
          <p:cNvSpPr>
            <a:spLocks noGrp="1" noChangeArrowheads="1"/>
          </p:cNvSpPr>
          <p:nvPr>
            <p:ph idx="1"/>
          </p:nvPr>
        </p:nvSpPr>
        <p:spPr/>
        <p:txBody>
          <a:bodyPr/>
          <a:lstStyle/>
          <a:p>
            <a:pPr eaLnBrk="1" hangingPunct="1"/>
            <a:endParaRPr lang="en-US" altLang="en-US" smtClean="0">
              <a:latin typeface="Corbel" panose="020B0503020204020204" pitchFamily="34" charset="0"/>
            </a:endParaRPr>
          </a:p>
        </p:txBody>
      </p:sp>
      <p:pic>
        <p:nvPicPr>
          <p:cNvPr id="12292" name="Picture 5" descr="1877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1700214"/>
            <a:ext cx="7488237"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6609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a:defRPr/>
            </a:pPr>
            <a:endParaRPr lang="ru-RU">
              <a:solidFill>
                <a:schemeClr val="tx2">
                  <a:satMod val="130000"/>
                </a:schemeClr>
              </a:solidFill>
            </a:endParaRPr>
          </a:p>
        </p:txBody>
      </p:sp>
      <p:sp>
        <p:nvSpPr>
          <p:cNvPr id="13315" name="Rectangle 3"/>
          <p:cNvSpPr>
            <a:spLocks noGrp="1" noChangeArrowheads="1"/>
          </p:cNvSpPr>
          <p:nvPr>
            <p:ph type="body" idx="1"/>
          </p:nvPr>
        </p:nvSpPr>
        <p:spPr/>
        <p:txBody>
          <a:bodyPr/>
          <a:lstStyle/>
          <a:p>
            <a:pPr eaLnBrk="1" hangingPunct="1"/>
            <a:endParaRPr lang="en-US" altLang="en-US" smtClean="0">
              <a:latin typeface="Corbel" panose="020B0503020204020204" pitchFamily="34" charset="0"/>
            </a:endParaRPr>
          </a:p>
        </p:txBody>
      </p:sp>
      <p:pic>
        <p:nvPicPr>
          <p:cNvPr id="13316" name="Picture 7" descr="1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376238"/>
            <a:ext cx="8064500" cy="606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8266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14339" name="Content Placeholder 2"/>
          <p:cNvSpPr>
            <a:spLocks noGrp="1"/>
          </p:cNvSpPr>
          <p:nvPr>
            <p:ph idx="1"/>
          </p:nvPr>
        </p:nvSpPr>
        <p:spPr/>
        <p:txBody>
          <a:bodyPr/>
          <a:lstStyle/>
          <a:p>
            <a:endParaRPr lang="en-US" altLang="et-EE" smtClean="0"/>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476251"/>
            <a:ext cx="8464550" cy="562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4505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p>
        </p:txBody>
      </p:sp>
      <p:sp>
        <p:nvSpPr>
          <p:cNvPr id="15363" name="Content Placeholder 2"/>
          <p:cNvSpPr>
            <a:spLocks noGrp="1"/>
          </p:cNvSpPr>
          <p:nvPr>
            <p:ph idx="1"/>
          </p:nvPr>
        </p:nvSpPr>
        <p:spPr>
          <a:xfrm>
            <a:off x="270642" y="1841897"/>
            <a:ext cx="3965028" cy="4351338"/>
          </a:xfrm>
        </p:spPr>
        <p:txBody>
          <a:bodyPr>
            <a:normAutofit fontScale="85000" lnSpcReduction="20000"/>
          </a:bodyPr>
          <a:lstStyle/>
          <a:p>
            <a:pPr>
              <a:spcBef>
                <a:spcPct val="0"/>
              </a:spcBef>
              <a:buNone/>
            </a:pPr>
            <a:r>
              <a:rPr lang="ru-RU" altLang="en-US" b="1" i="1" dirty="0">
                <a:latin typeface="Arial" panose="020B0604020202020204" pitchFamily="34" charset="0"/>
              </a:rPr>
              <a:t>товаров-«вопросов</a:t>
            </a:r>
            <a:r>
              <a:rPr lang="ru-RU" altLang="en-US" dirty="0">
                <a:latin typeface="Arial" panose="020B0604020202020204" pitchFamily="34" charset="0"/>
              </a:rPr>
              <a:t>» как то­варов повышенной степени риска должно быть </a:t>
            </a:r>
            <a:r>
              <a:rPr lang="ru-RU" altLang="en-US" b="1" i="1" dirty="0">
                <a:latin typeface="Arial" panose="020B0604020202020204" pitchFamily="34" charset="0"/>
              </a:rPr>
              <a:t>не более 10%</a:t>
            </a:r>
            <a:r>
              <a:rPr lang="ru-RU" altLang="en-US" dirty="0">
                <a:latin typeface="Arial" panose="020B0604020202020204" pitchFamily="34" charset="0"/>
              </a:rPr>
              <a:t> от всего торгового ассортимента, </a:t>
            </a:r>
          </a:p>
          <a:p>
            <a:pPr>
              <a:spcBef>
                <a:spcPct val="0"/>
              </a:spcBef>
              <a:buNone/>
            </a:pPr>
            <a:r>
              <a:rPr lang="ru-RU" altLang="en-US" b="1" i="1" dirty="0">
                <a:latin typeface="Arial" panose="020B0604020202020204" pitchFamily="34" charset="0"/>
              </a:rPr>
              <a:t>товаров-«собак»</a:t>
            </a:r>
            <a:r>
              <a:rPr lang="ru-RU" altLang="en-US" dirty="0">
                <a:latin typeface="Arial" panose="020B0604020202020204" pitchFamily="34" charset="0"/>
              </a:rPr>
              <a:t> также не более </a:t>
            </a:r>
            <a:r>
              <a:rPr lang="ru-RU" altLang="en-US" b="1" i="1" dirty="0">
                <a:latin typeface="Arial" panose="020B0604020202020204" pitchFamily="34" charset="0"/>
              </a:rPr>
              <a:t>10% (желатель­но 4—6%)</a:t>
            </a:r>
            <a:r>
              <a:rPr lang="ru-RU" altLang="en-US" dirty="0">
                <a:latin typeface="Arial" panose="020B0604020202020204" pitchFamily="34" charset="0"/>
              </a:rPr>
              <a:t>, </a:t>
            </a:r>
          </a:p>
          <a:p>
            <a:pPr>
              <a:spcBef>
                <a:spcPct val="0"/>
              </a:spcBef>
              <a:buNone/>
            </a:pPr>
            <a:r>
              <a:rPr lang="ru-RU" altLang="en-US" b="1" i="1" dirty="0">
                <a:latin typeface="Arial" panose="020B0604020202020204" pitchFamily="34" charset="0"/>
              </a:rPr>
              <a:t>товаров-«звезд»</a:t>
            </a:r>
            <a:r>
              <a:rPr lang="ru-RU" altLang="en-US" dirty="0">
                <a:latin typeface="Arial" panose="020B0604020202020204" pitchFamily="34" charset="0"/>
              </a:rPr>
              <a:t> — как можно больше, но их обычный объем составляет </a:t>
            </a:r>
            <a:r>
              <a:rPr lang="ru-RU" altLang="en-US" b="1" i="1" dirty="0">
                <a:latin typeface="Arial" panose="020B0604020202020204" pitchFamily="34" charset="0"/>
              </a:rPr>
              <a:t>30—40</a:t>
            </a:r>
            <a:r>
              <a:rPr lang="ru-RU" altLang="en-US" b="1" i="1" dirty="0" smtClean="0">
                <a:latin typeface="Arial" panose="020B0604020202020204" pitchFamily="34" charset="0"/>
              </a:rPr>
              <a:t>%,</a:t>
            </a:r>
          </a:p>
          <a:p>
            <a:pPr>
              <a:spcBef>
                <a:spcPct val="0"/>
              </a:spcBef>
              <a:buNone/>
            </a:pPr>
            <a:r>
              <a:rPr lang="ru-RU" altLang="en-US" dirty="0" smtClean="0">
                <a:latin typeface="Arial" panose="020B0604020202020204" pitchFamily="34" charset="0"/>
              </a:rPr>
              <a:t>все </a:t>
            </a:r>
            <a:r>
              <a:rPr lang="ru-RU" altLang="en-US" dirty="0">
                <a:latin typeface="Arial" panose="020B0604020202020204" pitchFamily="34" charset="0"/>
              </a:rPr>
              <a:t>остальное приходится на товары — «</a:t>
            </a:r>
            <a:r>
              <a:rPr lang="ru-RU" altLang="en-US" b="1" i="1" dirty="0">
                <a:latin typeface="Arial" panose="020B0604020202020204" pitchFamily="34" charset="0"/>
              </a:rPr>
              <a:t>дойные коровы».</a:t>
            </a:r>
            <a:endParaRPr lang="en-US" altLang="en-US" dirty="0">
              <a:latin typeface="Arial" panose="020B0604020202020204" pitchFamily="34" charset="0"/>
            </a:endParaRPr>
          </a:p>
          <a:p>
            <a:pPr eaLnBrk="1" hangingPunct="1"/>
            <a:endParaRPr lang="en-US" altLang="en-US" dirty="0" smtClean="0"/>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5670" y="571268"/>
            <a:ext cx="7870825" cy="526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24366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654176" y="544294"/>
            <a:ext cx="9144000" cy="2387600"/>
          </a:xfrm>
        </p:spPr>
        <p:txBody>
          <a:bodyPr/>
          <a:lstStyle/>
          <a:p>
            <a:pPr eaLnBrk="1" hangingPunct="1"/>
            <a:r>
              <a:rPr lang="ru-RU" altLang="et-EE" dirty="0" smtClean="0"/>
              <a:t>Ценообразование</a:t>
            </a:r>
          </a:p>
        </p:txBody>
      </p:sp>
      <p:sp>
        <p:nvSpPr>
          <p:cNvPr id="2051" name="Rectangle 3"/>
          <p:cNvSpPr>
            <a:spLocks noGrp="1" noChangeArrowheads="1"/>
          </p:cNvSpPr>
          <p:nvPr>
            <p:ph type="subTitle" idx="1"/>
          </p:nvPr>
        </p:nvSpPr>
        <p:spPr/>
        <p:txBody>
          <a:bodyPr/>
          <a:lstStyle/>
          <a:p>
            <a:pPr eaLnBrk="1" hangingPunct="1"/>
            <a:endParaRPr lang="et-EE" altLang="et-EE" smtClean="0"/>
          </a:p>
        </p:txBody>
      </p:sp>
      <p:pic>
        <p:nvPicPr>
          <p:cNvPr id="2052" name="Picture 5" descr="topic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09593" y="3231988"/>
            <a:ext cx="458152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06023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endParaRPr lang="et-EE" altLang="et-EE" smtClean="0"/>
          </a:p>
        </p:txBody>
      </p:sp>
      <p:sp>
        <p:nvSpPr>
          <p:cNvPr id="3075" name="Content Placeholder 2"/>
          <p:cNvSpPr>
            <a:spLocks noGrp="1"/>
          </p:cNvSpPr>
          <p:nvPr>
            <p:ph idx="1"/>
          </p:nvPr>
        </p:nvSpPr>
        <p:spPr>
          <a:xfrm>
            <a:off x="1981200" y="5949951"/>
            <a:ext cx="8229600" cy="176213"/>
          </a:xfrm>
        </p:spPr>
        <p:txBody>
          <a:bodyPr>
            <a:normAutofit fontScale="25000" lnSpcReduction="20000"/>
          </a:bodyPr>
          <a:lstStyle/>
          <a:p>
            <a:endParaRPr lang="et-EE" altLang="et-EE" smtClean="0"/>
          </a:p>
        </p:txBody>
      </p:sp>
      <p:pic>
        <p:nvPicPr>
          <p:cNvPr id="30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69863"/>
            <a:ext cx="7321550" cy="592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4"/>
          <p:cNvSpPr>
            <a:spLocks noChangeArrowheads="1"/>
          </p:cNvSpPr>
          <p:nvPr/>
        </p:nvSpPr>
        <p:spPr bwMode="auto">
          <a:xfrm>
            <a:off x="2782889" y="4868863"/>
            <a:ext cx="1793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ru-RU" altLang="et-EE" sz="1800"/>
              <a:t>Том Снайдер , </a:t>
            </a:r>
          </a:p>
          <a:p>
            <a:pPr>
              <a:spcBef>
                <a:spcPct val="0"/>
              </a:spcBef>
              <a:buFontTx/>
              <a:buNone/>
            </a:pPr>
            <a:r>
              <a:rPr lang="ru-RU" altLang="et-EE" sz="1800"/>
              <a:t>Кевин Кирнс</a:t>
            </a:r>
            <a:endParaRPr lang="et-EE" altLang="et-EE" sz="1800"/>
          </a:p>
        </p:txBody>
      </p:sp>
    </p:spTree>
    <p:extLst>
      <p:ext uri="{BB962C8B-B14F-4D97-AF65-F5344CB8AC3E}">
        <p14:creationId xmlns:p14="http://schemas.microsoft.com/office/powerpoint/2010/main" val="1154297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ru-RU" altLang="et-EE" smtClean="0"/>
              <a:t>Дополнительная литература:</a:t>
            </a:r>
            <a:br>
              <a:rPr lang="ru-RU" altLang="et-EE" smtClean="0"/>
            </a:br>
            <a:endParaRPr lang="et-EE" altLang="et-EE" smtClean="0"/>
          </a:p>
        </p:txBody>
      </p:sp>
      <p:sp>
        <p:nvSpPr>
          <p:cNvPr id="4099" name="Content Placeholder 2"/>
          <p:cNvSpPr>
            <a:spLocks noGrp="1"/>
          </p:cNvSpPr>
          <p:nvPr>
            <p:ph idx="1"/>
          </p:nvPr>
        </p:nvSpPr>
        <p:spPr/>
        <p:txBody>
          <a:bodyPr/>
          <a:lstStyle/>
          <a:p>
            <a:r>
              <a:rPr lang="ru-RU" altLang="et-EE" smtClean="0"/>
              <a:t>«Эксперименты с ценообразованием, о которых вы не знали, но на которых вы можете учиться», Пип Лайя.</a:t>
            </a:r>
          </a:p>
          <a:p>
            <a:r>
              <a:rPr lang="ru-RU" altLang="et-EE" smtClean="0"/>
              <a:t>«Создаем эффективный прейскурант», Брайан Эйзенбер.</a:t>
            </a:r>
          </a:p>
          <a:p>
            <a:r>
              <a:rPr lang="ru-RU" altLang="et-EE" smtClean="0"/>
              <a:t>«Внутри головы покупателя», Терри Лин.</a:t>
            </a:r>
          </a:p>
          <a:p>
            <a:r>
              <a:rPr lang="ru-RU" altLang="et-EE" smtClean="0"/>
              <a:t>«Как выглядит убедительный прейскурант?», Дэвид Мот.</a:t>
            </a:r>
            <a:endParaRPr lang="et-EE" altLang="et-EE" smtClean="0"/>
          </a:p>
        </p:txBody>
      </p:sp>
    </p:spTree>
    <p:extLst>
      <p:ext uri="{BB962C8B-B14F-4D97-AF65-F5344CB8AC3E}">
        <p14:creationId xmlns:p14="http://schemas.microsoft.com/office/powerpoint/2010/main" val="25619906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ru-RU" altLang="et-EE" smtClean="0"/>
              <a:t>Только не </a:t>
            </a:r>
            <a:r>
              <a:rPr lang="ru-RU" altLang="et-EE" smtClean="0">
                <a:solidFill>
                  <a:srgbClr val="00B050"/>
                </a:solidFill>
              </a:rPr>
              <a:t>цена</a:t>
            </a:r>
            <a:endParaRPr lang="et-EE" altLang="et-EE" smtClean="0">
              <a:solidFill>
                <a:srgbClr val="00B050"/>
              </a:solidFill>
            </a:endParaRPr>
          </a:p>
        </p:txBody>
      </p:sp>
      <p:sp>
        <p:nvSpPr>
          <p:cNvPr id="3" name="Content Placeholder 2"/>
          <p:cNvSpPr>
            <a:spLocks noGrp="1"/>
          </p:cNvSpPr>
          <p:nvPr>
            <p:ph idx="1"/>
          </p:nvPr>
        </p:nvSpPr>
        <p:spPr/>
        <p:txBody>
          <a:bodyPr/>
          <a:lstStyle/>
          <a:p>
            <a:pPr marL="0" indent="0">
              <a:buNone/>
              <a:defRPr/>
            </a:pPr>
            <a:r>
              <a:rPr lang="ru-RU" b="1" dirty="0" smtClean="0"/>
              <a:t>Ассоциация</a:t>
            </a:r>
          </a:p>
          <a:p>
            <a:pPr eaLnBrk="1" hangingPunct="1">
              <a:defRPr/>
            </a:pPr>
            <a:r>
              <a:rPr lang="ru-RU" dirty="0" smtClean="0"/>
              <a:t>Поэт?</a:t>
            </a:r>
          </a:p>
          <a:p>
            <a:pPr eaLnBrk="1" hangingPunct="1">
              <a:defRPr/>
            </a:pPr>
            <a:r>
              <a:rPr lang="ru-RU" dirty="0" smtClean="0"/>
              <a:t>Дерево?</a:t>
            </a:r>
          </a:p>
          <a:p>
            <a:pPr eaLnBrk="1" hangingPunct="1">
              <a:defRPr/>
            </a:pPr>
            <a:r>
              <a:rPr lang="ru-RU" dirty="0" smtClean="0"/>
              <a:t>Река?</a:t>
            </a:r>
          </a:p>
          <a:p>
            <a:pPr eaLnBrk="1" hangingPunct="1">
              <a:defRPr/>
            </a:pPr>
            <a:r>
              <a:rPr lang="ru-RU" dirty="0" smtClean="0"/>
              <a:t>Предмет мебели?</a:t>
            </a:r>
          </a:p>
          <a:p>
            <a:pPr eaLnBrk="1" hangingPunct="1">
              <a:defRPr/>
            </a:pPr>
            <a:r>
              <a:rPr lang="ru-RU" dirty="0" smtClean="0"/>
              <a:t>Цветок?</a:t>
            </a:r>
          </a:p>
          <a:p>
            <a:pPr eaLnBrk="1" hangingPunct="1">
              <a:defRPr/>
            </a:pPr>
            <a:r>
              <a:rPr lang="ru-RU" dirty="0" smtClean="0"/>
              <a:t>…..?</a:t>
            </a:r>
            <a:endParaRPr lang="et-EE" dirty="0" smtClean="0"/>
          </a:p>
        </p:txBody>
      </p:sp>
    </p:spTree>
    <p:extLst>
      <p:ext uri="{BB962C8B-B14F-4D97-AF65-F5344CB8AC3E}">
        <p14:creationId xmlns:p14="http://schemas.microsoft.com/office/powerpoint/2010/main" val="5645356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ru-RU" altLang="et-EE" smtClean="0"/>
              <a:t>Не цена, а…</a:t>
            </a:r>
            <a:br>
              <a:rPr lang="ru-RU" altLang="et-EE" smtClean="0"/>
            </a:br>
            <a:endParaRPr lang="et-EE" altLang="et-EE" smtClean="0"/>
          </a:p>
        </p:txBody>
      </p:sp>
      <p:sp>
        <p:nvSpPr>
          <p:cNvPr id="3" name="Content Placeholder 2"/>
          <p:cNvSpPr>
            <a:spLocks noGrp="1"/>
          </p:cNvSpPr>
          <p:nvPr>
            <p:ph idx="1"/>
          </p:nvPr>
        </p:nvSpPr>
        <p:spPr/>
        <p:txBody>
          <a:bodyPr/>
          <a:lstStyle/>
          <a:p>
            <a:pPr marL="0" indent="0">
              <a:buNone/>
              <a:defRPr/>
            </a:pPr>
            <a:r>
              <a:rPr lang="ru-RU" b="1" dirty="0" smtClean="0"/>
              <a:t>B2B</a:t>
            </a:r>
          </a:p>
          <a:p>
            <a:pPr eaLnBrk="1" hangingPunct="1">
              <a:defRPr/>
            </a:pPr>
            <a:r>
              <a:rPr lang="ru-RU" dirty="0" smtClean="0"/>
              <a:t>инвестиции</a:t>
            </a:r>
          </a:p>
          <a:p>
            <a:pPr eaLnBrk="1" hangingPunct="1">
              <a:defRPr/>
            </a:pPr>
            <a:r>
              <a:rPr lang="ru-RU" dirty="0" smtClean="0"/>
              <a:t>общая сумма вложений</a:t>
            </a:r>
          </a:p>
          <a:p>
            <a:pPr marL="0" indent="0">
              <a:buNone/>
              <a:defRPr/>
            </a:pPr>
            <a:r>
              <a:rPr lang="ru-RU" b="1" dirty="0" smtClean="0"/>
              <a:t>B2C</a:t>
            </a:r>
          </a:p>
          <a:p>
            <a:pPr eaLnBrk="1" hangingPunct="1">
              <a:defRPr/>
            </a:pPr>
            <a:r>
              <a:rPr lang="ru-RU" dirty="0" smtClean="0"/>
              <a:t>стоимость</a:t>
            </a:r>
            <a:endParaRPr lang="et-EE" dirty="0" smtClean="0"/>
          </a:p>
        </p:txBody>
      </p:sp>
    </p:spTree>
    <p:extLst>
      <p:ext uri="{BB962C8B-B14F-4D97-AF65-F5344CB8AC3E}">
        <p14:creationId xmlns:p14="http://schemas.microsoft.com/office/powerpoint/2010/main" val="2411867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endParaRPr lang="et-EE" altLang="et-EE" smtClean="0"/>
          </a:p>
        </p:txBody>
      </p:sp>
      <p:sp>
        <p:nvSpPr>
          <p:cNvPr id="8195" name="Content Placeholder 2"/>
          <p:cNvSpPr>
            <a:spLocks noGrp="1"/>
          </p:cNvSpPr>
          <p:nvPr>
            <p:ph idx="1"/>
          </p:nvPr>
        </p:nvSpPr>
        <p:spPr/>
        <p:txBody>
          <a:bodyPr/>
          <a:lstStyle/>
          <a:p>
            <a:pPr marL="0" indent="0" algn="ctr">
              <a:buNone/>
            </a:pPr>
            <a:r>
              <a:rPr lang="ru-RU" altLang="et-EE" sz="5400"/>
              <a:t>В общении с клиентами слово «цена» - табу</a:t>
            </a:r>
            <a:endParaRPr lang="et-EE" altLang="et-EE" sz="5400"/>
          </a:p>
        </p:txBody>
      </p:sp>
    </p:spTree>
    <p:extLst>
      <p:ext uri="{BB962C8B-B14F-4D97-AF65-F5344CB8AC3E}">
        <p14:creationId xmlns:p14="http://schemas.microsoft.com/office/powerpoint/2010/main" val="24079689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Ранние последователи – наше всё.</a:t>
            </a:r>
            <a:endParaRPr lang="et-EE" dirty="0"/>
          </a:p>
        </p:txBody>
      </p:sp>
      <p:sp>
        <p:nvSpPr>
          <p:cNvPr id="3" name="Content Placeholder 2"/>
          <p:cNvSpPr>
            <a:spLocks noGrp="1"/>
          </p:cNvSpPr>
          <p:nvPr>
            <p:ph idx="1"/>
          </p:nvPr>
        </p:nvSpPr>
        <p:spPr/>
        <p:txBody>
          <a:bodyPr/>
          <a:lstStyle/>
          <a:p>
            <a:endParaRPr lang="et-EE"/>
          </a:p>
        </p:txBody>
      </p:sp>
      <p:pic>
        <p:nvPicPr>
          <p:cNvPr id="4" name="Picture 3"/>
          <p:cNvPicPr>
            <a:picLocks noChangeAspect="1"/>
          </p:cNvPicPr>
          <p:nvPr/>
        </p:nvPicPr>
        <p:blipFill>
          <a:blip r:embed="rId2"/>
          <a:stretch>
            <a:fillRect/>
          </a:stretch>
        </p:blipFill>
        <p:spPr>
          <a:xfrm>
            <a:off x="1162486" y="1550884"/>
            <a:ext cx="9610618" cy="5197929"/>
          </a:xfrm>
          <a:prstGeom prst="rect">
            <a:avLst/>
          </a:prstGeom>
        </p:spPr>
      </p:pic>
    </p:spTree>
    <p:extLst>
      <p:ext uri="{BB962C8B-B14F-4D97-AF65-F5344CB8AC3E}">
        <p14:creationId xmlns:p14="http://schemas.microsoft.com/office/powerpoint/2010/main" val="1635723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ru-RU" altLang="et-EE" smtClean="0"/>
              <a:t>Зачеркивай правильно</a:t>
            </a:r>
            <a:br>
              <a:rPr lang="ru-RU" altLang="et-EE" smtClean="0"/>
            </a:br>
            <a:endParaRPr lang="et-EE" altLang="et-EE" smtClean="0"/>
          </a:p>
        </p:txBody>
      </p:sp>
      <p:sp>
        <p:nvSpPr>
          <p:cNvPr id="10243" name="Content Placeholder 2"/>
          <p:cNvSpPr>
            <a:spLocks noGrp="1"/>
          </p:cNvSpPr>
          <p:nvPr>
            <p:ph idx="1"/>
          </p:nvPr>
        </p:nvSpPr>
        <p:spPr/>
        <p:txBody>
          <a:bodyPr/>
          <a:lstStyle/>
          <a:p>
            <a:pPr eaLnBrk="1" hangingPunct="1"/>
            <a:r>
              <a:rPr lang="ru-RU" altLang="et-EE" smtClean="0"/>
              <a:t>без издевки</a:t>
            </a:r>
          </a:p>
          <a:p>
            <a:pPr eaLnBrk="1" hangingPunct="1"/>
            <a:r>
              <a:rPr lang="ru-RU" altLang="et-EE" smtClean="0"/>
              <a:t>без ошибки</a:t>
            </a:r>
          </a:p>
          <a:p>
            <a:pPr eaLnBrk="1" hangingPunct="1"/>
            <a:r>
              <a:rPr lang="ru-RU" altLang="et-EE" smtClean="0"/>
              <a:t>с ограничением по времени</a:t>
            </a:r>
            <a:endParaRPr lang="et-EE" altLang="et-EE" smtClean="0"/>
          </a:p>
        </p:txBody>
      </p:sp>
    </p:spTree>
    <p:extLst>
      <p:ext uri="{BB962C8B-B14F-4D97-AF65-F5344CB8AC3E}">
        <p14:creationId xmlns:p14="http://schemas.microsoft.com/office/powerpoint/2010/main" val="7398636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947863" y="-17463"/>
            <a:ext cx="8229600" cy="1143001"/>
          </a:xfrm>
        </p:spPr>
        <p:txBody>
          <a:bodyPr/>
          <a:lstStyle/>
          <a:p>
            <a:pPr eaLnBrk="1" hangingPunct="1"/>
            <a:r>
              <a:rPr lang="ru-RU" altLang="et-EE" smtClean="0"/>
              <a:t>Стикеры</a:t>
            </a:r>
            <a:endParaRPr lang="et-EE" altLang="et-EE" smtClean="0"/>
          </a:p>
        </p:txBody>
      </p:sp>
      <p:sp>
        <p:nvSpPr>
          <p:cNvPr id="11267" name="Content Placeholder 2"/>
          <p:cNvSpPr>
            <a:spLocks noGrp="1"/>
          </p:cNvSpPr>
          <p:nvPr>
            <p:ph idx="1"/>
          </p:nvPr>
        </p:nvSpPr>
        <p:spPr/>
        <p:txBody>
          <a:bodyPr/>
          <a:lstStyle/>
          <a:p>
            <a:pPr eaLnBrk="1" hangingPunct="1"/>
            <a:endParaRPr lang="et-EE" altLang="et-EE" smtClean="0"/>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76" y="836614"/>
            <a:ext cx="772477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1" y="3509963"/>
            <a:ext cx="4437063" cy="301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01593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endParaRPr lang="et-EE" altLang="et-EE" smtClean="0"/>
          </a:p>
        </p:txBody>
      </p:sp>
      <p:sp>
        <p:nvSpPr>
          <p:cNvPr id="12291" name="Content Placeholder 2"/>
          <p:cNvSpPr>
            <a:spLocks noGrp="1"/>
          </p:cNvSpPr>
          <p:nvPr>
            <p:ph idx="1"/>
          </p:nvPr>
        </p:nvSpPr>
        <p:spPr/>
        <p:txBody>
          <a:bodyPr/>
          <a:lstStyle/>
          <a:p>
            <a:pPr eaLnBrk="1" hangingPunct="1"/>
            <a:endParaRPr lang="et-EE" altLang="et-EE" smtClean="0"/>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701" y="115888"/>
            <a:ext cx="896302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89879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ru-RU" altLang="et-EE" smtClean="0"/>
              <a:t>Классификатор</a:t>
            </a:r>
            <a:endParaRPr lang="et-EE" altLang="et-EE" smtClean="0"/>
          </a:p>
        </p:txBody>
      </p:sp>
      <p:sp>
        <p:nvSpPr>
          <p:cNvPr id="13315" name="Content Placeholder 2"/>
          <p:cNvSpPr>
            <a:spLocks noGrp="1"/>
          </p:cNvSpPr>
          <p:nvPr>
            <p:ph idx="1"/>
          </p:nvPr>
        </p:nvSpPr>
        <p:spPr/>
        <p:txBody>
          <a:bodyPr/>
          <a:lstStyle/>
          <a:p>
            <a:pPr eaLnBrk="1" hangingPunct="1"/>
            <a:endParaRPr lang="et-EE" altLang="et-EE" smtClean="0"/>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314" y="1698625"/>
            <a:ext cx="7953375"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77764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endParaRPr lang="et-EE" altLang="et-EE" smtClean="0"/>
          </a:p>
        </p:txBody>
      </p:sp>
      <p:sp>
        <p:nvSpPr>
          <p:cNvPr id="14339" name="Content Placeholder 2"/>
          <p:cNvSpPr>
            <a:spLocks noGrp="1"/>
          </p:cNvSpPr>
          <p:nvPr>
            <p:ph idx="1"/>
          </p:nvPr>
        </p:nvSpPr>
        <p:spPr/>
        <p:txBody>
          <a:bodyPr/>
          <a:lstStyle/>
          <a:p>
            <a:pPr eaLnBrk="1" hangingPunct="1"/>
            <a:endParaRPr lang="et-EE" altLang="et-EE" smtClean="0"/>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257175"/>
            <a:ext cx="5545138" cy="626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10259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ru-RU" altLang="et-EE" smtClean="0"/>
              <a:t>Выгоды бывают разные:</a:t>
            </a:r>
            <a:endParaRPr lang="et-EE" altLang="et-EE" smtClean="0"/>
          </a:p>
        </p:txBody>
      </p:sp>
      <p:sp>
        <p:nvSpPr>
          <p:cNvPr id="16387" name="Content Placeholder 2"/>
          <p:cNvSpPr>
            <a:spLocks noGrp="1"/>
          </p:cNvSpPr>
          <p:nvPr>
            <p:ph idx="1"/>
          </p:nvPr>
        </p:nvSpPr>
        <p:spPr/>
        <p:txBody>
          <a:bodyPr/>
          <a:lstStyle/>
          <a:p>
            <a:pPr eaLnBrk="1" hangingPunct="1"/>
            <a:endParaRPr lang="et-EE" altLang="et-EE" smtClean="0"/>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5764" y="2205038"/>
            <a:ext cx="3800475"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0285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ru-RU" altLang="et-EE" smtClean="0"/>
              <a:t>Указывай выгоды</a:t>
            </a:r>
            <a:endParaRPr lang="et-EE" altLang="et-EE" smtClean="0"/>
          </a:p>
        </p:txBody>
      </p:sp>
      <p:sp>
        <p:nvSpPr>
          <p:cNvPr id="15363" name="Content Placeholder 2"/>
          <p:cNvSpPr>
            <a:spLocks noGrp="1"/>
          </p:cNvSpPr>
          <p:nvPr>
            <p:ph idx="1"/>
          </p:nvPr>
        </p:nvSpPr>
        <p:spPr/>
        <p:txBody>
          <a:bodyPr/>
          <a:lstStyle/>
          <a:p>
            <a:pPr eaLnBrk="1" hangingPunct="1"/>
            <a:endParaRPr lang="et-EE" altLang="et-EE" smtClean="0"/>
          </a:p>
        </p:txBody>
      </p:sp>
      <p:pic>
        <p:nvPicPr>
          <p:cNvPr id="153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700213"/>
            <a:ext cx="8532813" cy="462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3586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981200" y="274639"/>
            <a:ext cx="8229600" cy="561975"/>
          </a:xfrm>
        </p:spPr>
        <p:txBody>
          <a:bodyPr>
            <a:normAutofit fontScale="90000"/>
          </a:bodyPr>
          <a:lstStyle/>
          <a:p>
            <a:pPr eaLnBrk="1" hangingPunct="1"/>
            <a:r>
              <a:rPr lang="ru-RU" altLang="et-EE" sz="2800" b="1"/>
              <a:t>КЛАССИФИКАЦИЯ ЦЕН</a:t>
            </a:r>
            <a:br>
              <a:rPr lang="ru-RU" altLang="et-EE" sz="2800" b="1"/>
            </a:br>
            <a:endParaRPr lang="ru-RU" altLang="et-EE" sz="2800" b="1"/>
          </a:p>
        </p:txBody>
      </p:sp>
      <p:sp>
        <p:nvSpPr>
          <p:cNvPr id="17411" name="Rectangle 3"/>
          <p:cNvSpPr>
            <a:spLocks noGrp="1" noChangeArrowheads="1"/>
          </p:cNvSpPr>
          <p:nvPr>
            <p:ph type="body" idx="1"/>
          </p:nvPr>
        </p:nvSpPr>
        <p:spPr>
          <a:xfrm>
            <a:off x="1524000" y="549276"/>
            <a:ext cx="9144000" cy="6308725"/>
          </a:xfrm>
        </p:spPr>
        <p:txBody>
          <a:bodyPr>
            <a:normAutofit lnSpcReduction="10000"/>
          </a:bodyPr>
          <a:lstStyle/>
          <a:p>
            <a:pPr eaLnBrk="1" hangingPunct="1">
              <a:lnSpc>
                <a:spcPct val="80000"/>
              </a:lnSpc>
            </a:pPr>
            <a:r>
              <a:rPr lang="ru-RU" altLang="et-EE" sz="1600" b="1">
                <a:latin typeface="Times New Roman" panose="02020603050405020304" pitchFamily="18" charset="0"/>
              </a:rPr>
              <a:t>По характеру обслуживаемого оборота</a:t>
            </a:r>
            <a:br>
              <a:rPr lang="ru-RU" altLang="et-EE" sz="1600" b="1">
                <a:latin typeface="Times New Roman" panose="02020603050405020304" pitchFamily="18" charset="0"/>
              </a:rPr>
            </a:br>
            <a:r>
              <a:rPr lang="ru-RU" altLang="et-EE" sz="1600">
                <a:latin typeface="Times New Roman" panose="02020603050405020304" pitchFamily="18" charset="0"/>
              </a:rPr>
              <a:t>оптовые цены покупки и продажи, в т.ч. биржевые</a:t>
            </a:r>
            <a:br>
              <a:rPr lang="ru-RU" altLang="et-EE" sz="1600">
                <a:latin typeface="Times New Roman" panose="02020603050405020304" pitchFamily="18" charset="0"/>
              </a:rPr>
            </a:br>
            <a:r>
              <a:rPr lang="ru-RU" altLang="et-EE" sz="1600">
                <a:latin typeface="Times New Roman" panose="02020603050405020304" pitchFamily="18" charset="0"/>
              </a:rPr>
              <a:t>розничные цены</a:t>
            </a:r>
          </a:p>
          <a:p>
            <a:pPr eaLnBrk="1" hangingPunct="1">
              <a:lnSpc>
                <a:spcPct val="80000"/>
              </a:lnSpc>
            </a:pPr>
            <a:r>
              <a:rPr lang="ru-RU" altLang="et-EE" sz="1600" b="1">
                <a:latin typeface="Times New Roman" panose="02020603050405020304" pitchFamily="18" charset="0"/>
              </a:rPr>
              <a:t>В зависимости от государственного воздействия, регулирования, степени конкуренции на рынке</a:t>
            </a:r>
            <a:br>
              <a:rPr lang="ru-RU" altLang="et-EE" sz="1600" b="1">
                <a:latin typeface="Times New Roman" panose="02020603050405020304" pitchFamily="18" charset="0"/>
              </a:rPr>
            </a:br>
            <a:r>
              <a:rPr lang="ru-RU" altLang="et-EE" sz="1600">
                <a:latin typeface="Times New Roman" panose="02020603050405020304" pitchFamily="18" charset="0"/>
              </a:rPr>
              <a:t>свободные цены (цена спроса, цена предложения)</a:t>
            </a:r>
            <a:br>
              <a:rPr lang="ru-RU" altLang="et-EE" sz="1600">
                <a:latin typeface="Times New Roman" panose="02020603050405020304" pitchFamily="18" charset="0"/>
              </a:rPr>
            </a:br>
            <a:r>
              <a:rPr lang="ru-RU" altLang="et-EE" sz="1600">
                <a:latin typeface="Times New Roman" panose="02020603050405020304" pitchFamily="18" charset="0"/>
              </a:rPr>
              <a:t>регулируемые цены (предельные, фиксированные цены)</a:t>
            </a:r>
            <a:br>
              <a:rPr lang="ru-RU" altLang="et-EE" sz="1600">
                <a:latin typeface="Times New Roman" panose="02020603050405020304" pitchFamily="18" charset="0"/>
              </a:rPr>
            </a:br>
            <a:endParaRPr lang="ru-RU" altLang="et-EE" sz="1600">
              <a:latin typeface="Times New Roman" panose="02020603050405020304" pitchFamily="18" charset="0"/>
            </a:endParaRPr>
          </a:p>
          <a:p>
            <a:pPr eaLnBrk="1" hangingPunct="1">
              <a:lnSpc>
                <a:spcPct val="80000"/>
              </a:lnSpc>
            </a:pPr>
            <a:r>
              <a:rPr lang="ru-RU" altLang="et-EE" sz="1600" b="1">
                <a:latin typeface="Times New Roman" panose="02020603050405020304" pitchFamily="18" charset="0"/>
              </a:rPr>
              <a:t>По способу фиксации</a:t>
            </a:r>
            <a:br>
              <a:rPr lang="ru-RU" altLang="et-EE" sz="1600" b="1">
                <a:latin typeface="Times New Roman" panose="02020603050405020304" pitchFamily="18" charset="0"/>
              </a:rPr>
            </a:br>
            <a:r>
              <a:rPr lang="ru-RU" altLang="et-EE" sz="1600">
                <a:latin typeface="Times New Roman" panose="02020603050405020304" pitchFamily="18" charset="0"/>
              </a:rPr>
              <a:t>твердые</a:t>
            </a:r>
            <a:br>
              <a:rPr lang="ru-RU" altLang="et-EE" sz="1600">
                <a:latin typeface="Times New Roman" panose="02020603050405020304" pitchFamily="18" charset="0"/>
              </a:rPr>
            </a:br>
            <a:r>
              <a:rPr lang="ru-RU" altLang="et-EE" sz="1600">
                <a:latin typeface="Times New Roman" panose="02020603050405020304" pitchFamily="18" charset="0"/>
              </a:rPr>
              <a:t>подвижные- цена, зафиксированная на дату подписания контракта, может быть пересмотрена в дальнейшем, если рыночная цена изменится</a:t>
            </a:r>
            <a:br>
              <a:rPr lang="ru-RU" altLang="et-EE" sz="1600">
                <a:latin typeface="Times New Roman" panose="02020603050405020304" pitchFamily="18" charset="0"/>
              </a:rPr>
            </a:br>
            <a:r>
              <a:rPr lang="ru-RU" altLang="et-EE" sz="1600">
                <a:latin typeface="Times New Roman" panose="02020603050405020304" pitchFamily="18" charset="0"/>
              </a:rPr>
              <a:t>скользящие - цена может быть пересмотрена с учетом изменения в издержках производства</a:t>
            </a:r>
            <a:br>
              <a:rPr lang="ru-RU" altLang="et-EE" sz="1600">
                <a:latin typeface="Times New Roman" panose="02020603050405020304" pitchFamily="18" charset="0"/>
              </a:rPr>
            </a:br>
            <a:endParaRPr lang="ru-RU" altLang="et-EE" sz="1600">
              <a:latin typeface="Times New Roman" panose="02020603050405020304" pitchFamily="18" charset="0"/>
            </a:endParaRPr>
          </a:p>
          <a:p>
            <a:pPr eaLnBrk="1" hangingPunct="1">
              <a:lnSpc>
                <a:spcPct val="80000"/>
              </a:lnSpc>
            </a:pPr>
            <a:r>
              <a:rPr lang="ru-RU" altLang="et-EE" sz="1600" b="1">
                <a:latin typeface="Times New Roman" panose="02020603050405020304" pitchFamily="18" charset="0"/>
              </a:rPr>
              <a:t>По способу получения информации об уровне цены</a:t>
            </a:r>
            <a:br>
              <a:rPr lang="ru-RU" altLang="et-EE" sz="1600" b="1">
                <a:latin typeface="Times New Roman" panose="02020603050405020304" pitchFamily="18" charset="0"/>
              </a:rPr>
            </a:br>
            <a:r>
              <a:rPr lang="ru-RU" altLang="et-EE" sz="1600">
                <a:latin typeface="Times New Roman" panose="02020603050405020304" pitchFamily="18" charset="0"/>
              </a:rPr>
              <a:t>публикуемые - справочные и прейскурантные</a:t>
            </a:r>
            <a:br>
              <a:rPr lang="ru-RU" altLang="et-EE" sz="1600">
                <a:latin typeface="Times New Roman" panose="02020603050405020304" pitchFamily="18" charset="0"/>
              </a:rPr>
            </a:br>
            <a:r>
              <a:rPr lang="ru-RU" altLang="et-EE" sz="1600">
                <a:latin typeface="Times New Roman" panose="02020603050405020304" pitchFamily="18" charset="0"/>
              </a:rPr>
              <a:t>расчетные </a:t>
            </a:r>
            <a:br>
              <a:rPr lang="ru-RU" altLang="et-EE" sz="1600">
                <a:latin typeface="Times New Roman" panose="02020603050405020304" pitchFamily="18" charset="0"/>
              </a:rPr>
            </a:br>
            <a:endParaRPr lang="ru-RU" altLang="et-EE" sz="1600">
              <a:latin typeface="Times New Roman" panose="02020603050405020304" pitchFamily="18" charset="0"/>
            </a:endParaRPr>
          </a:p>
          <a:p>
            <a:pPr eaLnBrk="1" hangingPunct="1">
              <a:lnSpc>
                <a:spcPct val="80000"/>
              </a:lnSpc>
            </a:pPr>
            <a:r>
              <a:rPr lang="ru-RU" altLang="et-EE" sz="1600" b="1">
                <a:latin typeface="Times New Roman" panose="02020603050405020304" pitchFamily="18" charset="0"/>
              </a:rPr>
              <a:t>В зависимости от вида рынка</a:t>
            </a:r>
            <a:br>
              <a:rPr lang="ru-RU" altLang="et-EE" sz="1600" b="1">
                <a:latin typeface="Times New Roman" panose="02020603050405020304" pitchFamily="18" charset="0"/>
              </a:rPr>
            </a:br>
            <a:r>
              <a:rPr lang="ru-RU" altLang="et-EE" sz="1600">
                <a:latin typeface="Times New Roman" panose="02020603050405020304" pitchFamily="18" charset="0"/>
              </a:rPr>
              <a:t>цены товарных аукционов</a:t>
            </a:r>
            <a:br>
              <a:rPr lang="ru-RU" altLang="et-EE" sz="1600">
                <a:latin typeface="Times New Roman" panose="02020603050405020304" pitchFamily="18" charset="0"/>
              </a:rPr>
            </a:br>
            <a:r>
              <a:rPr lang="ru-RU" altLang="et-EE" sz="1600">
                <a:latin typeface="Times New Roman" panose="02020603050405020304" pitchFamily="18" charset="0"/>
              </a:rPr>
              <a:t>биржевые котировки</a:t>
            </a:r>
            <a:br>
              <a:rPr lang="ru-RU" altLang="et-EE" sz="1600">
                <a:latin typeface="Times New Roman" panose="02020603050405020304" pitchFamily="18" charset="0"/>
              </a:rPr>
            </a:br>
            <a:r>
              <a:rPr lang="ru-RU" altLang="et-EE" sz="1600">
                <a:latin typeface="Times New Roman" panose="02020603050405020304" pitchFamily="18" charset="0"/>
              </a:rPr>
              <a:t>цены торгов</a:t>
            </a:r>
            <a:br>
              <a:rPr lang="ru-RU" altLang="et-EE" sz="1600">
                <a:latin typeface="Times New Roman" panose="02020603050405020304" pitchFamily="18" charset="0"/>
              </a:rPr>
            </a:br>
            <a:endParaRPr lang="ru-RU" altLang="et-EE" sz="1600">
              <a:latin typeface="Times New Roman" panose="02020603050405020304" pitchFamily="18" charset="0"/>
            </a:endParaRPr>
          </a:p>
          <a:p>
            <a:pPr eaLnBrk="1" hangingPunct="1">
              <a:lnSpc>
                <a:spcPct val="80000"/>
              </a:lnSpc>
            </a:pPr>
            <a:r>
              <a:rPr lang="ru-RU" altLang="et-EE" sz="1600" b="1">
                <a:latin typeface="Times New Roman" panose="02020603050405020304" pitchFamily="18" charset="0"/>
              </a:rPr>
              <a:t>С учетом фактора времени</a:t>
            </a:r>
            <a:br>
              <a:rPr lang="ru-RU" altLang="et-EE" sz="1600" b="1">
                <a:latin typeface="Times New Roman" panose="02020603050405020304" pitchFamily="18" charset="0"/>
              </a:rPr>
            </a:br>
            <a:r>
              <a:rPr lang="ru-RU" altLang="et-EE" sz="1600">
                <a:latin typeface="Times New Roman" panose="02020603050405020304" pitchFamily="18" charset="0"/>
              </a:rPr>
              <a:t>постоянная цена</a:t>
            </a:r>
            <a:br>
              <a:rPr lang="ru-RU" altLang="et-EE" sz="1600">
                <a:latin typeface="Times New Roman" panose="02020603050405020304" pitchFamily="18" charset="0"/>
              </a:rPr>
            </a:br>
            <a:r>
              <a:rPr lang="ru-RU" altLang="et-EE" sz="1600">
                <a:latin typeface="Times New Roman" panose="02020603050405020304" pitchFamily="18" charset="0"/>
              </a:rPr>
              <a:t>сезонная</a:t>
            </a:r>
            <a:br>
              <a:rPr lang="ru-RU" altLang="et-EE" sz="1600">
                <a:latin typeface="Times New Roman" panose="02020603050405020304" pitchFamily="18" charset="0"/>
              </a:rPr>
            </a:br>
            <a:r>
              <a:rPr lang="ru-RU" altLang="et-EE" sz="1600">
                <a:latin typeface="Times New Roman" panose="02020603050405020304" pitchFamily="18" charset="0"/>
              </a:rPr>
              <a:t>ступенчатая</a:t>
            </a:r>
            <a:br>
              <a:rPr lang="ru-RU" altLang="et-EE" sz="1600">
                <a:latin typeface="Times New Roman" panose="02020603050405020304" pitchFamily="18" charset="0"/>
              </a:rPr>
            </a:br>
            <a:endParaRPr lang="ru-RU" altLang="et-EE" sz="1600">
              <a:latin typeface="Times New Roman" panose="02020603050405020304" pitchFamily="18" charset="0"/>
            </a:endParaRPr>
          </a:p>
          <a:p>
            <a:pPr eaLnBrk="1" hangingPunct="1">
              <a:lnSpc>
                <a:spcPct val="80000"/>
              </a:lnSpc>
            </a:pPr>
            <a:r>
              <a:rPr lang="ru-RU" altLang="et-EE" sz="1600" b="1">
                <a:latin typeface="Times New Roman" panose="02020603050405020304" pitchFamily="18" charset="0"/>
              </a:rPr>
              <a:t>Трансфертные цены - внутрифирменные цены</a:t>
            </a:r>
            <a:br>
              <a:rPr lang="ru-RU" altLang="et-EE" sz="1600" b="1">
                <a:latin typeface="Times New Roman" panose="02020603050405020304" pitchFamily="18" charset="0"/>
              </a:rPr>
            </a:br>
            <a:r>
              <a:rPr lang="ru-RU" altLang="et-EE" sz="1600" b="1">
                <a:latin typeface="Times New Roman" panose="02020603050405020304" pitchFamily="18" charset="0"/>
              </a:rPr>
              <a:t>Мировые цены</a:t>
            </a:r>
            <a:br>
              <a:rPr lang="ru-RU" altLang="et-EE" sz="1600" b="1">
                <a:latin typeface="Times New Roman" panose="02020603050405020304" pitchFamily="18" charset="0"/>
              </a:rPr>
            </a:br>
            <a:r>
              <a:rPr lang="ru-RU" altLang="et-EE" sz="800" b="1"/>
              <a:t>По условиям поставки и продажи </a:t>
            </a:r>
            <a:br>
              <a:rPr lang="ru-RU" altLang="et-EE" sz="800" b="1"/>
            </a:br>
            <a:endParaRPr lang="ru-RU" altLang="et-EE" sz="800" b="1"/>
          </a:p>
        </p:txBody>
      </p:sp>
    </p:spTree>
    <p:extLst>
      <p:ext uri="{BB962C8B-B14F-4D97-AF65-F5344CB8AC3E}">
        <p14:creationId xmlns:p14="http://schemas.microsoft.com/office/powerpoint/2010/main" val="23499795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ru-RU" altLang="et-EE" sz="4000" b="1"/>
              <a:t>ПОДХОДЫ К ЦЕНООБРАЗОВАНИЮ</a:t>
            </a:r>
          </a:p>
        </p:txBody>
      </p:sp>
      <p:sp>
        <p:nvSpPr>
          <p:cNvPr id="19459" name="Rectangle 3"/>
          <p:cNvSpPr>
            <a:spLocks noGrp="1" noChangeArrowheads="1"/>
          </p:cNvSpPr>
          <p:nvPr>
            <p:ph type="body" idx="1"/>
          </p:nvPr>
        </p:nvSpPr>
        <p:spPr/>
        <p:txBody>
          <a:bodyPr/>
          <a:lstStyle/>
          <a:p>
            <a:pPr eaLnBrk="1" hangingPunct="1"/>
            <a:endParaRPr lang="et-EE" altLang="et-EE" smtClean="0"/>
          </a:p>
        </p:txBody>
      </p:sp>
      <p:pic>
        <p:nvPicPr>
          <p:cNvPr id="19460" name="Picture 5" descr="ПОДХОДЫ К ЦЕНООБРАЗОВАНИ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506538"/>
            <a:ext cx="8208962" cy="535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4418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ru-RU" altLang="et-EE" sz="4000"/>
              <a:t>Цена - монетарное выражение ценности</a:t>
            </a:r>
          </a:p>
        </p:txBody>
      </p:sp>
      <p:sp>
        <p:nvSpPr>
          <p:cNvPr id="20483" name="Rectangle 3"/>
          <p:cNvSpPr>
            <a:spLocks noGrp="1" noChangeArrowheads="1"/>
          </p:cNvSpPr>
          <p:nvPr>
            <p:ph type="body" idx="1"/>
          </p:nvPr>
        </p:nvSpPr>
        <p:spPr/>
        <p:txBody>
          <a:bodyPr/>
          <a:lstStyle/>
          <a:p>
            <a:pPr eaLnBrk="1" hangingPunct="1"/>
            <a:endParaRPr lang="et-EE" altLang="et-EE" smtClean="0"/>
          </a:p>
        </p:txBody>
      </p:sp>
      <p:pic>
        <p:nvPicPr>
          <p:cNvPr id="20484" name="Picture 5" descr="Цена - монетарное выражение ценност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060575"/>
            <a:ext cx="8893175"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0602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Состояние клиента</a:t>
            </a:r>
            <a:endParaRPr lang="et-EE" dirty="0"/>
          </a:p>
        </p:txBody>
      </p:sp>
      <p:sp>
        <p:nvSpPr>
          <p:cNvPr id="3" name="Content Placeholder 2"/>
          <p:cNvSpPr>
            <a:spLocks noGrp="1"/>
          </p:cNvSpPr>
          <p:nvPr>
            <p:ph idx="1"/>
          </p:nvPr>
        </p:nvSpPr>
        <p:spPr/>
        <p:txBody>
          <a:bodyPr/>
          <a:lstStyle/>
          <a:p>
            <a:endParaRPr lang="et-EE"/>
          </a:p>
        </p:txBody>
      </p:sp>
      <p:pic>
        <p:nvPicPr>
          <p:cNvPr id="4" name="Picture 3"/>
          <p:cNvPicPr>
            <a:picLocks noChangeAspect="1"/>
          </p:cNvPicPr>
          <p:nvPr/>
        </p:nvPicPr>
        <p:blipFill>
          <a:blip r:embed="rId2"/>
          <a:stretch>
            <a:fillRect/>
          </a:stretch>
        </p:blipFill>
        <p:spPr>
          <a:xfrm>
            <a:off x="1826907" y="1718652"/>
            <a:ext cx="8294555" cy="5139348"/>
          </a:xfrm>
          <a:prstGeom prst="rect">
            <a:avLst/>
          </a:prstGeom>
        </p:spPr>
      </p:pic>
    </p:spTree>
    <p:extLst>
      <p:ext uri="{BB962C8B-B14F-4D97-AF65-F5344CB8AC3E}">
        <p14:creationId xmlns:p14="http://schemas.microsoft.com/office/powerpoint/2010/main" val="77408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ru-RU" altLang="et-EE" sz="2000"/>
              <a:t>ФАКТОРЫ, ОПРЕДЕЛЯЮЩИЕ ЧУВСТВИТЕЛЬНОСТЬ ПОКУПАТЕЛЕЙ К УРОВНЯМ ЦЕН</a:t>
            </a:r>
          </a:p>
        </p:txBody>
      </p:sp>
      <p:sp>
        <p:nvSpPr>
          <p:cNvPr id="22531" name="Rectangle 3"/>
          <p:cNvSpPr>
            <a:spLocks noGrp="1" noChangeArrowheads="1"/>
          </p:cNvSpPr>
          <p:nvPr>
            <p:ph type="body" idx="1"/>
          </p:nvPr>
        </p:nvSpPr>
        <p:spPr/>
        <p:txBody>
          <a:bodyPr/>
          <a:lstStyle/>
          <a:p>
            <a:pPr eaLnBrk="1" hangingPunct="1"/>
            <a:endParaRPr lang="et-EE" altLang="et-EE" smtClean="0"/>
          </a:p>
        </p:txBody>
      </p:sp>
      <p:pic>
        <p:nvPicPr>
          <p:cNvPr id="22532" name="Picture 5" descr="ФАКТОРЫ, ОПРЕДЕЛЯЮЩИЕ ЧУВСТВИТЕЛЬНОСТЬ ПОКУПАТЕЛЕЙ К УРОВНЯМ ЦЕ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1284289"/>
            <a:ext cx="7129462"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7127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ru-RU" altLang="et-EE" sz="4000"/>
              <a:t>ЦЕНОВАЯ ПОЛИТИКА ПРЕДПРИЯТИЯ </a:t>
            </a:r>
          </a:p>
        </p:txBody>
      </p:sp>
      <p:sp>
        <p:nvSpPr>
          <p:cNvPr id="23555" name="Rectangle 3"/>
          <p:cNvSpPr>
            <a:spLocks noGrp="1" noChangeArrowheads="1"/>
          </p:cNvSpPr>
          <p:nvPr>
            <p:ph type="body" idx="1"/>
          </p:nvPr>
        </p:nvSpPr>
        <p:spPr/>
        <p:txBody>
          <a:bodyPr/>
          <a:lstStyle/>
          <a:p>
            <a:pPr eaLnBrk="1" hangingPunct="1"/>
            <a:r>
              <a:rPr lang="ru-RU" altLang="et-EE" dirty="0"/>
              <a:t>Ценовая политика - общие </a:t>
            </a:r>
            <a:r>
              <a:rPr lang="ru-RU" altLang="et-EE" dirty="0">
                <a:solidFill>
                  <a:srgbClr val="FF0000"/>
                </a:solidFill>
              </a:rPr>
              <a:t>правила</a:t>
            </a:r>
            <a:r>
              <a:rPr lang="ru-RU" altLang="et-EE" dirty="0"/>
              <a:t>, которых придерживается компания в сфере установления цен на свои товары или услуги.</a:t>
            </a:r>
            <a:endParaRPr lang="et-EE" altLang="et-EE" dirty="0"/>
          </a:p>
          <a:p>
            <a:pPr eaLnBrk="1" hangingPunct="1"/>
            <a:r>
              <a:rPr lang="ru-RU" altLang="et-EE" dirty="0"/>
              <a:t> Это один из наиболее важных и гибких инструментов маркетинга, определяющий объем продаж конкретного товара и формирующий представление о нем в глазах потребителей. </a:t>
            </a:r>
            <a:br>
              <a:rPr lang="ru-RU" altLang="et-EE" dirty="0"/>
            </a:br>
            <a:endParaRPr lang="ru-RU" altLang="et-EE" dirty="0"/>
          </a:p>
        </p:txBody>
      </p:sp>
    </p:spTree>
    <p:extLst>
      <p:ext uri="{BB962C8B-B14F-4D97-AF65-F5344CB8AC3E}">
        <p14:creationId xmlns:p14="http://schemas.microsoft.com/office/powerpoint/2010/main" val="27473408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ru-RU" altLang="et-EE" sz="4000"/>
              <a:t>МАГИЧЕСКИЙ ТРЕУГОЛЬНИК ЦЕН </a:t>
            </a:r>
          </a:p>
        </p:txBody>
      </p:sp>
      <p:sp>
        <p:nvSpPr>
          <p:cNvPr id="26627" name="Rectangle 3"/>
          <p:cNvSpPr>
            <a:spLocks noGrp="1" noChangeArrowheads="1"/>
          </p:cNvSpPr>
          <p:nvPr>
            <p:ph type="body" idx="1"/>
          </p:nvPr>
        </p:nvSpPr>
        <p:spPr/>
        <p:txBody>
          <a:bodyPr/>
          <a:lstStyle/>
          <a:p>
            <a:pPr eaLnBrk="1" hangingPunct="1">
              <a:buFontTx/>
              <a:buNone/>
            </a:pPr>
            <a:endParaRPr lang="et-EE" altLang="et-EE" smtClean="0"/>
          </a:p>
        </p:txBody>
      </p:sp>
      <p:pic>
        <p:nvPicPr>
          <p:cNvPr id="26628" name="Picture 5" descr="МАГИЧЕСКИЙ ТРЕУГОЛЬНИК ЦЕ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1700213"/>
            <a:ext cx="7632700"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5633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endParaRPr lang="et-EE" altLang="et-EE" smtClean="0"/>
          </a:p>
        </p:txBody>
      </p:sp>
      <p:sp>
        <p:nvSpPr>
          <p:cNvPr id="27651" name="Rectangle 3"/>
          <p:cNvSpPr>
            <a:spLocks noGrp="1" noChangeArrowheads="1"/>
          </p:cNvSpPr>
          <p:nvPr>
            <p:ph type="body" idx="1"/>
          </p:nvPr>
        </p:nvSpPr>
        <p:spPr/>
        <p:txBody>
          <a:bodyPr/>
          <a:lstStyle/>
          <a:p>
            <a:pPr eaLnBrk="1" hangingPunct="1"/>
            <a:endParaRPr lang="et-EE" altLang="et-EE" smtClean="0"/>
          </a:p>
        </p:txBody>
      </p:sp>
      <p:pic>
        <p:nvPicPr>
          <p:cNvPr id="27652" name="Picture 5" descr="image3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628776"/>
            <a:ext cx="83534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7818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endParaRPr lang="et-EE" altLang="et-EE" smtClean="0"/>
          </a:p>
        </p:txBody>
      </p:sp>
      <p:sp>
        <p:nvSpPr>
          <p:cNvPr id="28675" name="Rectangle 3"/>
          <p:cNvSpPr>
            <a:spLocks noGrp="1" noChangeArrowheads="1"/>
          </p:cNvSpPr>
          <p:nvPr>
            <p:ph type="body" idx="1"/>
          </p:nvPr>
        </p:nvSpPr>
        <p:spPr/>
        <p:txBody>
          <a:bodyPr/>
          <a:lstStyle/>
          <a:p>
            <a:pPr eaLnBrk="1" hangingPunct="1"/>
            <a:endParaRPr lang="et-EE" altLang="et-EE" smtClean="0"/>
          </a:p>
        </p:txBody>
      </p:sp>
      <p:pic>
        <p:nvPicPr>
          <p:cNvPr id="28676" name="Picture 5" descr="11_s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66675"/>
            <a:ext cx="8135937"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2096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l" eaLnBrk="1" hangingPunct="1"/>
            <a:r>
              <a:rPr lang="ru-RU" altLang="et-EE" smtClean="0"/>
              <a:t>1.</a:t>
            </a:r>
          </a:p>
        </p:txBody>
      </p:sp>
      <p:sp>
        <p:nvSpPr>
          <p:cNvPr id="29699" name="Rectangle 3"/>
          <p:cNvSpPr>
            <a:spLocks noGrp="1" noChangeArrowheads="1"/>
          </p:cNvSpPr>
          <p:nvPr>
            <p:ph type="body" idx="1"/>
          </p:nvPr>
        </p:nvSpPr>
        <p:spPr/>
        <p:txBody>
          <a:bodyPr/>
          <a:lstStyle/>
          <a:p>
            <a:pPr eaLnBrk="1" hangingPunct="1"/>
            <a:endParaRPr lang="et-EE" altLang="et-EE" smtClean="0"/>
          </a:p>
        </p:txBody>
      </p:sp>
      <p:pic>
        <p:nvPicPr>
          <p:cNvPr id="29700" name="Picture 5" descr="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3175"/>
            <a:ext cx="76327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10159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ru-RU" altLang="et-EE" smtClean="0"/>
              <a:t>2. Анализ спроса</a:t>
            </a:r>
          </a:p>
        </p:txBody>
      </p:sp>
      <p:sp>
        <p:nvSpPr>
          <p:cNvPr id="30723" name="Rectangle 3"/>
          <p:cNvSpPr>
            <a:spLocks noGrp="1" noChangeArrowheads="1"/>
          </p:cNvSpPr>
          <p:nvPr>
            <p:ph type="body" idx="1"/>
          </p:nvPr>
        </p:nvSpPr>
        <p:spPr/>
        <p:txBody>
          <a:bodyPr/>
          <a:lstStyle/>
          <a:p>
            <a:pPr eaLnBrk="1" hangingPunct="1">
              <a:buFontTx/>
              <a:buNone/>
            </a:pPr>
            <a:r>
              <a:rPr lang="ru-RU" altLang="et-EE" smtClean="0"/>
              <a:t>Тип рынка </a:t>
            </a:r>
          </a:p>
          <a:p>
            <a:pPr eaLnBrk="1" hangingPunct="1"/>
            <a:r>
              <a:rPr lang="ru-RU" altLang="et-EE" smtClean="0"/>
              <a:t>рынок чистой конкуренции,</a:t>
            </a:r>
          </a:p>
          <a:p>
            <a:pPr eaLnBrk="1" hangingPunct="1"/>
            <a:r>
              <a:rPr lang="ru-RU" altLang="et-EE" smtClean="0"/>
              <a:t> монополистической конкуренции</a:t>
            </a:r>
          </a:p>
          <a:p>
            <a:pPr eaLnBrk="1" hangingPunct="1"/>
            <a:r>
              <a:rPr lang="ru-RU" altLang="et-EE" smtClean="0"/>
              <a:t>олигополистический рынок, </a:t>
            </a:r>
          </a:p>
          <a:p>
            <a:pPr eaLnBrk="1" hangingPunct="1"/>
            <a:r>
              <a:rPr lang="ru-RU" altLang="et-EE" smtClean="0"/>
              <a:t>монополистический рынок </a:t>
            </a:r>
          </a:p>
        </p:txBody>
      </p:sp>
    </p:spTree>
    <p:extLst>
      <p:ext uri="{BB962C8B-B14F-4D97-AF65-F5344CB8AC3E}">
        <p14:creationId xmlns:p14="http://schemas.microsoft.com/office/powerpoint/2010/main" val="9361653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ru-RU" altLang="et-EE" smtClean="0"/>
              <a:t>3. Оценка издержек</a:t>
            </a:r>
          </a:p>
        </p:txBody>
      </p:sp>
      <p:sp>
        <p:nvSpPr>
          <p:cNvPr id="31747" name="Rectangle 3"/>
          <p:cNvSpPr>
            <a:spLocks noGrp="1" noChangeArrowheads="1"/>
          </p:cNvSpPr>
          <p:nvPr>
            <p:ph type="body" idx="1"/>
          </p:nvPr>
        </p:nvSpPr>
        <p:spPr/>
        <p:txBody>
          <a:bodyPr/>
          <a:lstStyle/>
          <a:p>
            <a:pPr eaLnBrk="1" hangingPunct="1"/>
            <a:endParaRPr lang="et-EE" altLang="et-EE" smtClean="0"/>
          </a:p>
        </p:txBody>
      </p:sp>
      <p:pic>
        <p:nvPicPr>
          <p:cNvPr id="31748" name="Picture 5" descr="image2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268413"/>
            <a:ext cx="51339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3601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ru-RU" altLang="et-EE" sz="4000" b="1"/>
              <a:t>4. Как рассчитать емкость рынка? </a:t>
            </a:r>
            <a:br>
              <a:rPr lang="ru-RU" altLang="et-EE" sz="4000" b="1"/>
            </a:br>
            <a:endParaRPr lang="ru-RU" altLang="et-EE" sz="4000" b="1"/>
          </a:p>
        </p:txBody>
      </p:sp>
      <p:sp>
        <p:nvSpPr>
          <p:cNvPr id="32771" name="Rectangle 3"/>
          <p:cNvSpPr>
            <a:spLocks noGrp="1" noChangeArrowheads="1"/>
          </p:cNvSpPr>
          <p:nvPr>
            <p:ph type="body" idx="1"/>
          </p:nvPr>
        </p:nvSpPr>
        <p:spPr/>
        <p:txBody>
          <a:bodyPr/>
          <a:lstStyle/>
          <a:p>
            <a:pPr eaLnBrk="1" hangingPunct="1">
              <a:lnSpc>
                <a:spcPct val="90000"/>
              </a:lnSpc>
            </a:pPr>
            <a:r>
              <a:rPr lang="ru-RU" altLang="et-EE"/>
              <a:t>Ёмкость рынка — англ. market capacity возможный объем продажи определенных товаров на рынке, совокупный платежеспособный спрос покупателей Емкость рынка изменяется во времени. </a:t>
            </a:r>
            <a:r>
              <a:rPr lang="ru-RU" altLang="et-EE" sz="1800"/>
              <a:t>изменение макроэкономических   показателей,  появление   новых технологий, изменение стиля жизни потребителей, интенсивность маркетинговых усилий производителей,  активность  лиц,  оказывающих  влияние  на рынок. </a:t>
            </a:r>
          </a:p>
          <a:p>
            <a:pPr eaLnBrk="1" hangingPunct="1">
              <a:lnSpc>
                <a:spcPct val="90000"/>
              </a:lnSpc>
              <a:buFontTx/>
              <a:buNone/>
            </a:pPr>
            <a:r>
              <a:rPr lang="ru-RU" altLang="et-EE" i="1"/>
              <a:t>Чем отличается емкость рынка от размера рынка ?</a:t>
            </a:r>
          </a:p>
          <a:p>
            <a:pPr eaLnBrk="1" hangingPunct="1">
              <a:lnSpc>
                <a:spcPct val="90000"/>
              </a:lnSpc>
              <a:buFontTx/>
              <a:buNone/>
            </a:pPr>
            <a:r>
              <a:rPr lang="ru-RU" altLang="et-EE" i="1"/>
              <a:t>Для чего нужно оценивать размер рынка? </a:t>
            </a:r>
          </a:p>
        </p:txBody>
      </p:sp>
    </p:spTree>
    <p:extLst>
      <p:ext uri="{BB962C8B-B14F-4D97-AF65-F5344CB8AC3E}">
        <p14:creationId xmlns:p14="http://schemas.microsoft.com/office/powerpoint/2010/main" val="31854035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ru-RU" altLang="et-EE" sz="4000" b="1"/>
              <a:t>Емкость рынка и размер рынка: не перепутайте!</a:t>
            </a:r>
          </a:p>
        </p:txBody>
      </p:sp>
      <p:sp>
        <p:nvSpPr>
          <p:cNvPr id="33795" name="Rectangle 3"/>
          <p:cNvSpPr>
            <a:spLocks noGrp="1" noChangeArrowheads="1"/>
          </p:cNvSpPr>
          <p:nvPr>
            <p:ph type="body" idx="1"/>
          </p:nvPr>
        </p:nvSpPr>
        <p:spPr/>
        <p:txBody>
          <a:bodyPr/>
          <a:lstStyle/>
          <a:p>
            <a:pPr eaLnBrk="1" hangingPunct="1">
              <a:lnSpc>
                <a:spcPct val="80000"/>
              </a:lnSpc>
            </a:pPr>
            <a:r>
              <a:rPr lang="ru-RU" altLang="et-EE" b="1"/>
              <a:t>Емкость рынка</a:t>
            </a:r>
            <a:r>
              <a:rPr lang="ru-RU" altLang="et-EE"/>
              <a:t> – это максимальный объем продаж, которого могут достичь все компании рынка в течение определенного периода. Поскольку невозможно всех потенциальных потребителей заставить купить конкретный продукт, это понятие носит теоретический характер и используется только для того, чтобы дать представление о пределах насыщения рынка.</a:t>
            </a:r>
            <a:endParaRPr lang="ru-RU" altLang="et-EE" b="1"/>
          </a:p>
          <a:p>
            <a:pPr eaLnBrk="1" hangingPunct="1">
              <a:lnSpc>
                <a:spcPct val="80000"/>
              </a:lnSpc>
            </a:pPr>
            <a:r>
              <a:rPr lang="ru-RU" altLang="et-EE" b="1"/>
              <a:t>Размер (объем) рынка</a:t>
            </a:r>
            <a:r>
              <a:rPr lang="ru-RU" altLang="et-EE"/>
              <a:t> – это реальные продажи продукта на данном рынке в определенный период.</a:t>
            </a:r>
          </a:p>
        </p:txBody>
      </p:sp>
    </p:spTree>
    <p:extLst>
      <p:ext uri="{BB962C8B-B14F-4D97-AF65-F5344CB8AC3E}">
        <p14:creationId xmlns:p14="http://schemas.microsoft.com/office/powerpoint/2010/main" val="3658512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572"/>
            <a:ext cx="10515600" cy="693684"/>
          </a:xfrm>
        </p:spPr>
        <p:txBody>
          <a:bodyPr>
            <a:normAutofit fontScale="90000"/>
          </a:bodyPr>
          <a:lstStyle/>
          <a:p>
            <a:r>
              <a:rPr lang="ru-RU" dirty="0" smtClean="0"/>
              <a:t>Ценностное предложение</a:t>
            </a:r>
            <a:endParaRPr lang="et-EE" dirty="0"/>
          </a:p>
        </p:txBody>
      </p:sp>
      <p:sp>
        <p:nvSpPr>
          <p:cNvPr id="3" name="Content Placeholder 2"/>
          <p:cNvSpPr>
            <a:spLocks noGrp="1"/>
          </p:cNvSpPr>
          <p:nvPr>
            <p:ph idx="1"/>
          </p:nvPr>
        </p:nvSpPr>
        <p:spPr/>
        <p:txBody>
          <a:bodyPr/>
          <a:lstStyle/>
          <a:p>
            <a:endParaRPr lang="et-EE"/>
          </a:p>
        </p:txBody>
      </p:sp>
      <p:pic>
        <p:nvPicPr>
          <p:cNvPr id="4" name="Picture 3"/>
          <p:cNvPicPr>
            <a:picLocks noChangeAspect="1"/>
          </p:cNvPicPr>
          <p:nvPr/>
        </p:nvPicPr>
        <p:blipFill>
          <a:blip r:embed="rId2"/>
          <a:stretch>
            <a:fillRect/>
          </a:stretch>
        </p:blipFill>
        <p:spPr>
          <a:xfrm>
            <a:off x="156207" y="642959"/>
            <a:ext cx="11333049" cy="6215041"/>
          </a:xfrm>
          <a:prstGeom prst="rect">
            <a:avLst/>
          </a:prstGeom>
        </p:spPr>
      </p:pic>
    </p:spTree>
    <p:extLst>
      <p:ext uri="{BB962C8B-B14F-4D97-AF65-F5344CB8AC3E}">
        <p14:creationId xmlns:p14="http://schemas.microsoft.com/office/powerpoint/2010/main" val="29096208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ru-RU" altLang="et-EE" sz="4000" b="1"/>
              <a:t>Зачем нужно знать размер рынка</a:t>
            </a:r>
            <a:r>
              <a:rPr lang="ru-RU" altLang="et-EE" sz="4000"/>
              <a:t> </a:t>
            </a:r>
          </a:p>
        </p:txBody>
      </p:sp>
      <p:sp>
        <p:nvSpPr>
          <p:cNvPr id="34819" name="Rectangle 3"/>
          <p:cNvSpPr>
            <a:spLocks noGrp="1" noChangeArrowheads="1"/>
          </p:cNvSpPr>
          <p:nvPr>
            <p:ph type="body" idx="1"/>
          </p:nvPr>
        </p:nvSpPr>
        <p:spPr>
          <a:xfrm>
            <a:off x="1981200" y="1600201"/>
            <a:ext cx="8686800" cy="4525963"/>
          </a:xfrm>
        </p:spPr>
        <p:txBody>
          <a:bodyPr/>
          <a:lstStyle/>
          <a:p>
            <a:pPr eaLnBrk="1" hangingPunct="1"/>
            <a:r>
              <a:rPr lang="ru-RU" altLang="et-EE" smtClean="0"/>
              <a:t>1. Диверсификация бизнеса.</a:t>
            </a:r>
          </a:p>
          <a:p>
            <a:pPr eaLnBrk="1" hangingPunct="1"/>
            <a:r>
              <a:rPr lang="ru-RU" altLang="et-EE" smtClean="0"/>
              <a:t>2. Расширение границ сбыта.</a:t>
            </a:r>
          </a:p>
          <a:p>
            <a:pPr eaLnBrk="1" hangingPunct="1"/>
            <a:r>
              <a:rPr lang="ru-RU" altLang="et-EE" smtClean="0"/>
              <a:t>3. Совершенствование товара.</a:t>
            </a:r>
          </a:p>
          <a:p>
            <a:pPr eaLnBrk="1" hangingPunct="1"/>
            <a:r>
              <a:rPr lang="ru-RU" altLang="et-EE" smtClean="0"/>
              <a:t>4. Запуск нового проекта.</a:t>
            </a:r>
          </a:p>
          <a:p>
            <a:pPr eaLnBrk="1" hangingPunct="1"/>
            <a:r>
              <a:rPr lang="ru-RU" altLang="et-EE" smtClean="0"/>
              <a:t>5. Вывод на рынок нового продукта.</a:t>
            </a:r>
          </a:p>
        </p:txBody>
      </p:sp>
    </p:spTree>
    <p:extLst>
      <p:ext uri="{BB962C8B-B14F-4D97-AF65-F5344CB8AC3E}">
        <p14:creationId xmlns:p14="http://schemas.microsoft.com/office/powerpoint/2010/main" val="12801376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ru-RU" altLang="et-EE" b="1" smtClean="0"/>
              <a:t>Параметры оценки</a:t>
            </a:r>
          </a:p>
        </p:txBody>
      </p:sp>
      <p:sp>
        <p:nvSpPr>
          <p:cNvPr id="35843" name="Rectangle 3"/>
          <p:cNvSpPr>
            <a:spLocks noGrp="1" noChangeArrowheads="1"/>
          </p:cNvSpPr>
          <p:nvPr>
            <p:ph type="body" idx="1"/>
          </p:nvPr>
        </p:nvSpPr>
        <p:spPr/>
        <p:txBody>
          <a:bodyPr/>
          <a:lstStyle/>
          <a:p>
            <a:pPr eaLnBrk="1" hangingPunct="1"/>
            <a:r>
              <a:rPr lang="ru-RU" altLang="et-EE" b="1" smtClean="0"/>
              <a:t>Цены.</a:t>
            </a:r>
            <a:r>
              <a:rPr lang="ru-RU" altLang="et-EE" smtClean="0"/>
              <a:t> Объем рынка измеряется в натуральных и (или) денежных единицах. </a:t>
            </a:r>
          </a:p>
          <a:p>
            <a:pPr eaLnBrk="1" hangingPunct="1"/>
            <a:r>
              <a:rPr lang="ru-RU" altLang="et-EE" smtClean="0"/>
              <a:t>В  сегменте b2b, для расчета будут использовать оптовые цены,</a:t>
            </a:r>
          </a:p>
          <a:p>
            <a:pPr eaLnBrk="1" hangingPunct="1"/>
            <a:r>
              <a:rPr lang="ru-RU" altLang="et-EE" smtClean="0"/>
              <a:t> в сегменте b2c – розничные.</a:t>
            </a:r>
          </a:p>
        </p:txBody>
      </p:sp>
    </p:spTree>
    <p:extLst>
      <p:ext uri="{BB962C8B-B14F-4D97-AF65-F5344CB8AC3E}">
        <p14:creationId xmlns:p14="http://schemas.microsoft.com/office/powerpoint/2010/main" val="42520087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ru-RU" altLang="et-EE" sz="4000" b="1"/>
              <a:t>Параметры оценки размеров рынка</a:t>
            </a:r>
          </a:p>
        </p:txBody>
      </p:sp>
      <p:sp>
        <p:nvSpPr>
          <p:cNvPr id="36867" name="Rectangle 3"/>
          <p:cNvSpPr>
            <a:spLocks noGrp="1" noChangeArrowheads="1"/>
          </p:cNvSpPr>
          <p:nvPr>
            <p:ph type="body" idx="1"/>
          </p:nvPr>
        </p:nvSpPr>
        <p:spPr/>
        <p:txBody>
          <a:bodyPr/>
          <a:lstStyle/>
          <a:p>
            <a:pPr eaLnBrk="1" hangingPunct="1"/>
            <a:r>
              <a:rPr lang="ru-RU" altLang="et-EE" b="1" smtClean="0"/>
              <a:t>Цены</a:t>
            </a:r>
          </a:p>
          <a:p>
            <a:pPr eaLnBrk="1" hangingPunct="1"/>
            <a:r>
              <a:rPr lang="ru-RU" altLang="et-EE" b="1" smtClean="0"/>
              <a:t>Территория</a:t>
            </a:r>
            <a:r>
              <a:rPr lang="ru-RU" altLang="et-EE" smtClean="0"/>
              <a:t> </a:t>
            </a:r>
          </a:p>
          <a:p>
            <a:pPr eaLnBrk="1" hangingPunct="1"/>
            <a:r>
              <a:rPr lang="ru-RU" altLang="et-EE" b="1" smtClean="0"/>
              <a:t>Продукты</a:t>
            </a:r>
          </a:p>
          <a:p>
            <a:pPr eaLnBrk="1" hangingPunct="1"/>
            <a:r>
              <a:rPr lang="ru-RU" altLang="et-EE" b="1" smtClean="0"/>
              <a:t>Сегменты</a:t>
            </a:r>
          </a:p>
          <a:p>
            <a:pPr eaLnBrk="1" hangingPunct="1"/>
            <a:r>
              <a:rPr lang="ru-RU" altLang="et-EE" b="1" smtClean="0"/>
              <a:t>Время</a:t>
            </a:r>
            <a:endParaRPr lang="ru-RU" altLang="et-EE" smtClean="0"/>
          </a:p>
        </p:txBody>
      </p:sp>
    </p:spTree>
    <p:extLst>
      <p:ext uri="{BB962C8B-B14F-4D97-AF65-F5344CB8AC3E}">
        <p14:creationId xmlns:p14="http://schemas.microsoft.com/office/powerpoint/2010/main" val="25313674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ru-RU" altLang="et-EE" smtClean="0"/>
              <a:t>Формулы</a:t>
            </a:r>
          </a:p>
        </p:txBody>
      </p:sp>
      <p:sp>
        <p:nvSpPr>
          <p:cNvPr id="38915" name="Rectangle 3"/>
          <p:cNvSpPr>
            <a:spLocks noGrp="1" noChangeArrowheads="1"/>
          </p:cNvSpPr>
          <p:nvPr>
            <p:ph type="body" idx="1"/>
          </p:nvPr>
        </p:nvSpPr>
        <p:spPr>
          <a:xfrm>
            <a:off x="1981201" y="1600201"/>
            <a:ext cx="8435975" cy="4525963"/>
          </a:xfrm>
        </p:spPr>
        <p:txBody>
          <a:bodyPr/>
          <a:lstStyle/>
          <a:p>
            <a:pPr marL="533400" indent="-533400">
              <a:buFontTx/>
              <a:buAutoNum type="arabicPeriod"/>
            </a:pPr>
            <a:r>
              <a:rPr lang="ru-RU" altLang="et-EE" b="1"/>
              <a:t>Объем рынка</a:t>
            </a:r>
            <a:r>
              <a:rPr lang="ru-RU" altLang="et-EE"/>
              <a:t> = производство + импорт – экспорт + неофициальное производство.</a:t>
            </a:r>
          </a:p>
          <a:p>
            <a:pPr marL="533400" indent="-533400">
              <a:buFontTx/>
              <a:buAutoNum type="arabicPeriod"/>
            </a:pPr>
            <a:r>
              <a:rPr lang="ru-RU" altLang="et-EE" b="1"/>
              <a:t>По объемам потребления ёмкость рынка</a:t>
            </a:r>
            <a:r>
              <a:rPr lang="ru-RU" altLang="et-EE"/>
              <a:t> : </a:t>
            </a:r>
            <a:br>
              <a:rPr lang="ru-RU" altLang="et-EE"/>
            </a:br>
            <a:r>
              <a:rPr lang="ru-RU" altLang="et-EE" sz="2000" i="1"/>
              <a:t>Рынок - устройства мобильной связи</a:t>
            </a:r>
            <a:r>
              <a:rPr lang="ru-RU" altLang="et-EE"/>
              <a:t> </a:t>
            </a:r>
            <a:br>
              <a:rPr lang="ru-RU" altLang="et-EE"/>
            </a:br>
            <a:r>
              <a:rPr lang="ru-RU" altLang="et-EE"/>
              <a:t>Размер целевой группы (ЦГ) - 1 000 000 человек </a:t>
            </a:r>
            <a:br>
              <a:rPr lang="ru-RU" altLang="et-EE"/>
            </a:br>
            <a:r>
              <a:rPr lang="ru-RU" altLang="et-EE"/>
              <a:t>Частота покупок (F) - 1 раз в год </a:t>
            </a:r>
            <a:br>
              <a:rPr lang="ru-RU" altLang="et-EE"/>
            </a:br>
            <a:r>
              <a:rPr lang="ru-RU" altLang="et-EE"/>
              <a:t>Средняя цена покупки (С)- $100 </a:t>
            </a:r>
            <a:br>
              <a:rPr lang="ru-RU" altLang="et-EE"/>
            </a:br>
            <a:r>
              <a:rPr lang="ru-RU" altLang="et-EE"/>
              <a:t>Расчет: </a:t>
            </a:r>
            <a:br>
              <a:rPr lang="ru-RU" altLang="et-EE"/>
            </a:br>
            <a:r>
              <a:rPr lang="ru-RU" altLang="et-EE" b="1"/>
              <a:t>Емкость рынка = ЦГ*F*C</a:t>
            </a:r>
            <a:r>
              <a:rPr lang="ru-RU" altLang="et-EE"/>
              <a:t> = $100 млн. в год. </a:t>
            </a:r>
          </a:p>
        </p:txBody>
      </p:sp>
    </p:spTree>
    <p:extLst>
      <p:ext uri="{BB962C8B-B14F-4D97-AF65-F5344CB8AC3E}">
        <p14:creationId xmlns:p14="http://schemas.microsoft.com/office/powerpoint/2010/main" val="33906695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ru-RU" altLang="et-EE" sz="4000"/>
              <a:t>Самый простой метод – </a:t>
            </a:r>
            <a:br>
              <a:rPr lang="ru-RU" altLang="et-EE" sz="4000"/>
            </a:br>
            <a:r>
              <a:rPr lang="ru-RU" altLang="et-EE" sz="4000"/>
              <a:t>изучить сайты конкурентов</a:t>
            </a:r>
          </a:p>
        </p:txBody>
      </p:sp>
      <p:sp>
        <p:nvSpPr>
          <p:cNvPr id="40963" name="Rectangle 3"/>
          <p:cNvSpPr>
            <a:spLocks noGrp="1" noChangeArrowheads="1"/>
          </p:cNvSpPr>
          <p:nvPr>
            <p:ph type="body" idx="1"/>
          </p:nvPr>
        </p:nvSpPr>
        <p:spPr/>
        <p:txBody>
          <a:bodyPr/>
          <a:lstStyle/>
          <a:p>
            <a:pPr marL="609600" indent="-609600">
              <a:lnSpc>
                <a:spcPct val="80000"/>
              </a:lnSpc>
              <a:buFontTx/>
              <a:buAutoNum type="arabicPeriod"/>
            </a:pPr>
            <a:r>
              <a:rPr lang="ru-RU" altLang="et-EE" sz="2400"/>
              <a:t>Не у всех есть сайты</a:t>
            </a:r>
          </a:p>
          <a:p>
            <a:pPr marL="609600" indent="-609600">
              <a:lnSpc>
                <a:spcPct val="80000"/>
              </a:lnSpc>
              <a:buFontTx/>
              <a:buAutoNum type="arabicPeriod"/>
            </a:pPr>
            <a:r>
              <a:rPr lang="ru-RU" altLang="et-EE" sz="2400"/>
              <a:t>Не все вешают туда цены</a:t>
            </a:r>
          </a:p>
          <a:p>
            <a:pPr marL="609600" indent="-609600">
              <a:lnSpc>
                <a:spcPct val="80000"/>
              </a:lnSpc>
              <a:buFontTx/>
              <a:buAutoNum type="arabicPeriod"/>
            </a:pPr>
            <a:r>
              <a:rPr lang="ru-RU" altLang="et-EE" sz="2400"/>
              <a:t>Не часто обновляют цены </a:t>
            </a:r>
          </a:p>
          <a:p>
            <a:pPr marL="609600" indent="-609600">
              <a:lnSpc>
                <a:spcPct val="80000"/>
              </a:lnSpc>
              <a:buNone/>
            </a:pPr>
            <a:endParaRPr lang="ru-RU" altLang="et-EE" sz="2400"/>
          </a:p>
          <a:p>
            <a:pPr marL="609600" indent="-609600">
              <a:lnSpc>
                <a:spcPct val="80000"/>
              </a:lnSpc>
              <a:buNone/>
            </a:pPr>
            <a:r>
              <a:rPr lang="ru-RU" altLang="et-EE" sz="2400"/>
              <a:t>Второй метод: фотоотчёт</a:t>
            </a:r>
          </a:p>
          <a:p>
            <a:pPr marL="609600" indent="-609600">
              <a:lnSpc>
                <a:spcPct val="80000"/>
              </a:lnSpc>
              <a:buNone/>
            </a:pPr>
            <a:r>
              <a:rPr lang="ru-RU" altLang="et-EE" sz="2400"/>
              <a:t>Минус: неизвестна скидочная политика - скидка за объем </a:t>
            </a:r>
          </a:p>
          <a:p>
            <a:pPr marL="609600" indent="-609600">
              <a:lnSpc>
                <a:spcPct val="80000"/>
              </a:lnSpc>
              <a:buNone/>
            </a:pPr>
            <a:endParaRPr lang="ru-RU" altLang="et-EE" sz="2400"/>
          </a:p>
          <a:p>
            <a:pPr marL="609600" indent="-609600">
              <a:lnSpc>
                <a:spcPct val="80000"/>
              </a:lnSpc>
              <a:buNone/>
            </a:pPr>
            <a:r>
              <a:rPr lang="ru-RU" altLang="et-EE" sz="2400"/>
              <a:t>Для анализа цен наилучший (более достоверный по информации) способ - </a:t>
            </a:r>
            <a:r>
              <a:rPr lang="ru-RU" altLang="et-EE" sz="2400" b="1"/>
              <a:t>сбор цен</a:t>
            </a:r>
            <a:r>
              <a:rPr lang="ru-RU" altLang="et-EE" sz="2400"/>
              <a:t> </a:t>
            </a:r>
            <a:r>
              <a:rPr lang="ru-RU" altLang="et-EE" sz="2400" i="1"/>
              <a:t>присутствующих  на рынке</a:t>
            </a:r>
            <a:r>
              <a:rPr lang="ru-RU" altLang="et-EE" sz="2400"/>
              <a:t> конкурентов. </a:t>
            </a:r>
            <a:br>
              <a:rPr lang="ru-RU" altLang="et-EE" sz="2400"/>
            </a:br>
            <a:endParaRPr lang="ru-RU" altLang="et-EE" sz="2400"/>
          </a:p>
        </p:txBody>
      </p:sp>
    </p:spTree>
    <p:extLst>
      <p:ext uri="{BB962C8B-B14F-4D97-AF65-F5344CB8AC3E}">
        <p14:creationId xmlns:p14="http://schemas.microsoft.com/office/powerpoint/2010/main" val="16403025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0050" y="277944"/>
            <a:ext cx="8924925" cy="798513"/>
          </a:xfrm>
        </p:spPr>
        <p:txBody>
          <a:bodyPr>
            <a:normAutofit fontScale="90000"/>
          </a:bodyPr>
          <a:lstStyle/>
          <a:p>
            <a:pPr rtl="0">
              <a:defRPr/>
            </a:pPr>
            <a:r>
              <a:rPr lang="ru-RU" dirty="0" smtClean="0"/>
              <a:t>Опасность скидок. Что нужно рассчитать?</a:t>
            </a:r>
            <a:endParaRPr lang="ru" noProof="0" dirty="0">
              <a:cs typeface="+mj-cs"/>
            </a:endParaRPr>
          </a:p>
        </p:txBody>
      </p:sp>
      <p:graphicFrame>
        <p:nvGraphicFramePr>
          <p:cNvPr id="5" name="Group 3"/>
          <p:cNvGraphicFramePr>
            <a:graphicFrameLocks/>
          </p:cNvGraphicFramePr>
          <p:nvPr>
            <p:extLst/>
          </p:nvPr>
        </p:nvGraphicFramePr>
        <p:xfrm>
          <a:off x="1847851" y="1403350"/>
          <a:ext cx="8569325" cy="5218112"/>
        </p:xfrm>
        <a:graphic>
          <a:graphicData uri="http://schemas.openxmlformats.org/drawingml/2006/table">
            <a:tbl>
              <a:tblPr/>
              <a:tblGrid>
                <a:gridCol w="1186522">
                  <a:extLst>
                    <a:ext uri="{9D8B030D-6E8A-4147-A177-3AD203B41FA5}">
                      <a16:colId xmlns:a16="http://schemas.microsoft.com/office/drawing/2014/main" val="20000"/>
                    </a:ext>
                  </a:extLst>
                </a:gridCol>
                <a:gridCol w="973396">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1337673">
                  <a:extLst>
                    <a:ext uri="{9D8B030D-6E8A-4147-A177-3AD203B41FA5}">
                      <a16:colId xmlns:a16="http://schemas.microsoft.com/office/drawing/2014/main" val="20003"/>
                    </a:ext>
                  </a:extLst>
                </a:gridCol>
                <a:gridCol w="1779783">
                  <a:extLst>
                    <a:ext uri="{9D8B030D-6E8A-4147-A177-3AD203B41FA5}">
                      <a16:colId xmlns:a16="http://schemas.microsoft.com/office/drawing/2014/main" val="20004"/>
                    </a:ext>
                  </a:extLst>
                </a:gridCol>
                <a:gridCol w="1779783">
                  <a:extLst>
                    <a:ext uri="{9D8B030D-6E8A-4147-A177-3AD203B41FA5}">
                      <a16:colId xmlns:a16="http://schemas.microsoft.com/office/drawing/2014/main" val="20005"/>
                    </a:ext>
                  </a:extLst>
                </a:gridCol>
              </a:tblGrid>
              <a:tr h="23896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0" i="0" u="none" strike="noStrike" cap="none" normalizeH="0" baseline="0" dirty="0">
                          <a:ln>
                            <a:noFill/>
                          </a:ln>
                          <a:solidFill>
                            <a:schemeClr val="tx1"/>
                          </a:solidFill>
                          <a:effectLst/>
                          <a:latin typeface="Arial" charset="0"/>
                          <a:ea typeface="ＭＳ Ｐゴシック" charset="0"/>
                        </a:rPr>
                        <a:t>Снижение/повышение цены</a:t>
                      </a:r>
                    </a:p>
                  </a:txBody>
                  <a:tcPr marL="91444" marR="91444"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0" i="0" u="none" strike="noStrike" cap="none" normalizeH="0" baseline="0">
                          <a:ln>
                            <a:noFill/>
                          </a:ln>
                          <a:solidFill>
                            <a:schemeClr val="tx1"/>
                          </a:solidFill>
                          <a:effectLst/>
                          <a:latin typeface="Arial" charset="0"/>
                          <a:ea typeface="ＭＳ Ｐゴシック" charset="0"/>
                        </a:rPr>
                        <a:t>Цена</a:t>
                      </a:r>
                    </a:p>
                  </a:txBody>
                  <a:tcPr marL="91444" marR="91444"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0" i="0" u="none" strike="noStrike" cap="none" normalizeH="0" baseline="0" dirty="0" smtClean="0">
                          <a:ln>
                            <a:noFill/>
                          </a:ln>
                          <a:solidFill>
                            <a:schemeClr val="tx1"/>
                          </a:solidFill>
                          <a:effectLst/>
                          <a:latin typeface="Arial" charset="0"/>
                          <a:ea typeface="ＭＳ Ｐゴシック" charset="0"/>
                        </a:rPr>
                        <a:t>Маржа</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0" i="0" u="none" strike="noStrike" cap="none" normalizeH="0" baseline="0" dirty="0" smtClean="0">
                          <a:ln>
                            <a:noFill/>
                          </a:ln>
                          <a:solidFill>
                            <a:schemeClr val="tx1"/>
                          </a:solidFill>
                          <a:effectLst/>
                          <a:latin typeface="Arial" charset="0"/>
                          <a:ea typeface="ＭＳ Ｐゴシック" charset="0"/>
                        </a:rPr>
                        <a:t>(прибыль от одной проданной штуки)</a:t>
                      </a:r>
                      <a:endParaRPr kumimoji="0" lang="ru-RU" sz="2000" b="0" i="0" u="none" strike="noStrike" cap="none" normalizeH="0" baseline="0" dirty="0">
                        <a:ln>
                          <a:noFill/>
                        </a:ln>
                        <a:solidFill>
                          <a:schemeClr val="tx1"/>
                        </a:solidFill>
                        <a:effectLst/>
                        <a:latin typeface="Arial" charset="0"/>
                        <a:ea typeface="ＭＳ Ｐゴシック" charset="0"/>
                      </a:endParaRPr>
                    </a:p>
                  </a:txBody>
                  <a:tcPr marL="91444" marR="91444"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0" i="0" u="none" strike="noStrike" cap="none" normalizeH="0" baseline="0" dirty="0">
                          <a:ln>
                            <a:noFill/>
                          </a:ln>
                          <a:solidFill>
                            <a:schemeClr val="tx1"/>
                          </a:solidFill>
                          <a:effectLst/>
                          <a:latin typeface="Arial" charset="0"/>
                          <a:ea typeface="ＭＳ Ｐゴシック" charset="0"/>
                        </a:rPr>
                        <a:t>Ставка доходности</a:t>
                      </a:r>
                      <a:endParaRPr kumimoji="0" lang="ru" sz="2000" b="0" i="0" u="none" strike="noStrike" cap="none" normalizeH="0" baseline="0" dirty="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0" i="0" u="none" strike="noStrike" cap="none" normalizeH="0" baseline="0" dirty="0">
                          <a:ln>
                            <a:noFill/>
                          </a:ln>
                          <a:solidFill>
                            <a:schemeClr val="tx1"/>
                          </a:solidFill>
                          <a:effectLst/>
                          <a:latin typeface="Arial" charset="0"/>
                          <a:ea typeface="ＭＳ Ｐゴシック" charset="0"/>
                        </a:rPr>
                        <a:t>в евро</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700" b="0" i="0" u="none" strike="noStrike" cap="none" normalizeH="0" baseline="0" dirty="0">
                          <a:ln>
                            <a:noFill/>
                          </a:ln>
                          <a:solidFill>
                            <a:schemeClr val="tx1"/>
                          </a:solidFill>
                          <a:effectLst/>
                          <a:latin typeface="Arial" charset="0"/>
                          <a:ea typeface="ＭＳ Ｐゴシック" charset="0"/>
                        </a:rPr>
                        <a:t>(уровень выживания)</a:t>
                      </a:r>
                      <a:endParaRPr kumimoji="0" lang="ru" sz="1700" b="0" i="0" u="none" strike="noStrike" cap="none" normalizeH="0" baseline="0" dirty="0">
                        <a:ln>
                          <a:noFill/>
                        </a:ln>
                        <a:solidFill>
                          <a:schemeClr val="tx1"/>
                        </a:solidFill>
                        <a:effectLst/>
                        <a:latin typeface="Arial" charset="0"/>
                        <a:ea typeface="ＭＳ Ｐゴシック" charset="0"/>
                      </a:endParaRPr>
                    </a:p>
                  </a:txBody>
                  <a:tcPr marL="91444" marR="91444"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0" i="0" u="none" strike="noStrike" cap="none" normalizeH="0" baseline="0" dirty="0">
                          <a:ln>
                            <a:noFill/>
                          </a:ln>
                          <a:solidFill>
                            <a:schemeClr val="tx1"/>
                          </a:solidFill>
                          <a:effectLst/>
                          <a:latin typeface="Arial" charset="0"/>
                          <a:ea typeface="ＭＳ Ｐゴシック" charset="0"/>
                        </a:rPr>
                        <a:t>Необходимая продажа в штуках</a:t>
                      </a:r>
                    </a:p>
                  </a:txBody>
                  <a:tcPr marL="91444" marR="91444"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0" i="0" u="none" strike="noStrike" cap="none" normalizeH="0" baseline="0">
                          <a:ln>
                            <a:noFill/>
                          </a:ln>
                          <a:solidFill>
                            <a:schemeClr val="tx1"/>
                          </a:solidFill>
                          <a:effectLst/>
                          <a:latin typeface="Arial" charset="0"/>
                          <a:ea typeface="ＭＳ Ｐゴシック" charset="0"/>
                        </a:rPr>
                        <a:t>Изменение объема продаж, необходимое для сохранения ставки доходности</a:t>
                      </a:r>
                      <a:endParaRPr kumimoji="0" lang="ru" sz="2000" b="0" i="0" u="none" strike="noStrike" cap="none" normalizeH="0" baseline="0" dirty="0">
                        <a:ln>
                          <a:noFill/>
                        </a:ln>
                        <a:solidFill>
                          <a:schemeClr val="tx1"/>
                        </a:solidFill>
                        <a:effectLst/>
                        <a:latin typeface="Arial" charset="0"/>
                        <a:ea typeface="ＭＳ Ｐゴシック" charset="0"/>
                      </a:endParaRPr>
                    </a:p>
                  </a:txBody>
                  <a:tcPr marL="91444" marR="91444"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CC"/>
                    </a:solidFill>
                  </a:tcPr>
                </a:tc>
                <a:extLst>
                  <a:ext uri="{0D108BD9-81ED-4DB2-BD59-A6C34878D82A}">
                    <a16:rowId xmlns:a16="http://schemas.microsoft.com/office/drawing/2014/main" val="10000"/>
                  </a:ext>
                </a:extLst>
              </a:tr>
              <a:tr h="8464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a:ln>
                            <a:noFill/>
                          </a:ln>
                          <a:solidFill>
                            <a:schemeClr val="tx1"/>
                          </a:solidFill>
                          <a:effectLst/>
                          <a:latin typeface="Arial" charset="0"/>
                          <a:ea typeface="ＭＳ Ｐゴシック" charset="0"/>
                        </a:rPr>
                        <a:t>0</a:t>
                      </a:r>
                    </a:p>
                  </a:txBody>
                  <a:tcPr marL="91444" marR="91444"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a:ln>
                            <a:noFill/>
                          </a:ln>
                          <a:solidFill>
                            <a:schemeClr val="tx1"/>
                          </a:solidFill>
                          <a:effectLst/>
                          <a:latin typeface="Arial" charset="0"/>
                          <a:ea typeface="ＭＳ Ｐゴシック" charset="0"/>
                        </a:rPr>
                        <a:t>100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ru" sz="2400" b="0" i="0" u="none" strike="noStrike" cap="none" normalizeH="0" baseline="0" dirty="0">
                        <a:ln>
                          <a:noFill/>
                        </a:ln>
                        <a:solidFill>
                          <a:schemeClr val="tx1"/>
                        </a:solidFill>
                        <a:effectLst/>
                        <a:latin typeface="Arial" charset="0"/>
                        <a:ea typeface="ＭＳ Ｐゴシック" charset="0"/>
                      </a:endParaRPr>
                    </a:p>
                  </a:txBody>
                  <a:tcPr marL="91444" marR="91444"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a:ln>
                            <a:noFill/>
                          </a:ln>
                          <a:solidFill>
                            <a:schemeClr val="tx1"/>
                          </a:solidFill>
                          <a:effectLst/>
                          <a:latin typeface="Arial" charset="0"/>
                          <a:ea typeface="ＭＳ Ｐゴシック" charset="0"/>
                        </a:rPr>
                        <a:t>10</a:t>
                      </a:r>
                    </a:p>
                  </a:txBody>
                  <a:tcPr marL="91444" marR="91444"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a:ln>
                            <a:noFill/>
                          </a:ln>
                          <a:solidFill>
                            <a:schemeClr val="tx1"/>
                          </a:solidFill>
                          <a:effectLst/>
                          <a:latin typeface="Arial" charset="0"/>
                          <a:ea typeface="ＭＳ Ｐゴシック" charset="0"/>
                        </a:rPr>
                        <a:t>500</a:t>
                      </a:r>
                    </a:p>
                  </a:txBody>
                  <a:tcPr marL="91444" marR="91444"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a:ln>
                            <a:noFill/>
                          </a:ln>
                          <a:solidFill>
                            <a:schemeClr val="tx1"/>
                          </a:solidFill>
                          <a:effectLst/>
                          <a:latin typeface="Arial" charset="0"/>
                          <a:ea typeface="ＭＳ Ｐゴシック" charset="0"/>
                        </a:rPr>
                        <a:t>50</a:t>
                      </a:r>
                    </a:p>
                  </a:txBody>
                  <a:tcPr marL="91444" marR="91444"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a:ln>
                            <a:noFill/>
                          </a:ln>
                          <a:solidFill>
                            <a:schemeClr val="tx1"/>
                          </a:solidFill>
                          <a:effectLst/>
                          <a:latin typeface="Arial" charset="0"/>
                          <a:ea typeface="ＭＳ Ｐゴシック" charset="0"/>
                        </a:rPr>
                        <a:t>0</a:t>
                      </a:r>
                    </a:p>
                  </a:txBody>
                  <a:tcPr marL="91444" marR="91444"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8464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a:ln>
                            <a:noFill/>
                          </a:ln>
                          <a:solidFill>
                            <a:srgbClr val="FF0000"/>
                          </a:solidFill>
                          <a:effectLst/>
                          <a:latin typeface="Arial" charset="0"/>
                          <a:ea typeface="ＭＳ Ｐゴシック" charset="0"/>
                        </a:rPr>
                        <a:t>-5%</a:t>
                      </a:r>
                    </a:p>
                  </a:txBody>
                  <a:tcPr marL="91444" marR="91444"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a:ln>
                            <a:noFill/>
                          </a:ln>
                          <a:solidFill>
                            <a:schemeClr val="tx1"/>
                          </a:solidFill>
                          <a:effectLst/>
                          <a:latin typeface="Arial" charset="0"/>
                          <a:ea typeface="ＭＳ Ｐゴシック" charset="0"/>
                        </a:rPr>
                        <a:t>95</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ru" sz="2400" b="0" i="0" u="none" strike="noStrike" cap="none" normalizeH="0" baseline="0" dirty="0">
                        <a:ln>
                          <a:noFill/>
                        </a:ln>
                        <a:solidFill>
                          <a:schemeClr val="tx1"/>
                        </a:solidFill>
                        <a:effectLst/>
                        <a:latin typeface="Arial" charset="0"/>
                        <a:ea typeface="ＭＳ Ｐゴシック" charset="0"/>
                      </a:endParaRPr>
                    </a:p>
                  </a:txBody>
                  <a:tcPr marL="91444" marR="91444"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a:ln>
                            <a:noFill/>
                          </a:ln>
                          <a:solidFill>
                            <a:schemeClr val="tx1"/>
                          </a:solidFill>
                          <a:effectLst/>
                          <a:latin typeface="Arial" charset="0"/>
                          <a:ea typeface="ＭＳ Ｐゴシック" charset="0"/>
                        </a:rPr>
                        <a:t>5</a:t>
                      </a:r>
                      <a:endParaRPr kumimoji="0" lang="ru" sz="2400" b="0" i="0" u="none" strike="noStrike" cap="none" normalizeH="0" baseline="0" dirty="0">
                        <a:ln>
                          <a:noFill/>
                        </a:ln>
                        <a:solidFill>
                          <a:schemeClr val="tx1"/>
                        </a:solidFill>
                        <a:effectLst/>
                        <a:latin typeface="Arial" charset="0"/>
                        <a:ea typeface="ＭＳ Ｐゴシック" charset="0"/>
                      </a:endParaRPr>
                    </a:p>
                  </a:txBody>
                  <a:tcPr marL="91444" marR="91444"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a:ln>
                            <a:noFill/>
                          </a:ln>
                          <a:solidFill>
                            <a:schemeClr val="tx1"/>
                          </a:solidFill>
                          <a:effectLst/>
                          <a:latin typeface="Arial" charset="0"/>
                          <a:ea typeface="ＭＳ Ｐゴシック" charset="0"/>
                        </a:rPr>
                        <a:t>500</a:t>
                      </a:r>
                    </a:p>
                  </a:txBody>
                  <a:tcPr marL="91444" marR="91444"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a:ln>
                            <a:noFill/>
                          </a:ln>
                          <a:solidFill>
                            <a:schemeClr val="tx1"/>
                          </a:solidFill>
                          <a:effectLst/>
                          <a:latin typeface="Arial" charset="0"/>
                          <a:ea typeface="ＭＳ Ｐゴシック" charset="0"/>
                        </a:rPr>
                        <a:t>100</a:t>
                      </a:r>
                      <a:endParaRPr kumimoji="0" lang="ru" sz="2400" b="0" i="0" u="none" strike="noStrike" cap="none" normalizeH="0" baseline="0" dirty="0">
                        <a:ln>
                          <a:noFill/>
                        </a:ln>
                        <a:solidFill>
                          <a:schemeClr val="tx1"/>
                        </a:solidFill>
                        <a:effectLst/>
                        <a:latin typeface="Arial" charset="0"/>
                        <a:ea typeface="ＭＳ Ｐゴシック" charset="0"/>
                      </a:endParaRPr>
                    </a:p>
                  </a:txBody>
                  <a:tcPr marL="91444" marR="91444"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a:ln>
                            <a:noFill/>
                          </a:ln>
                          <a:solidFill>
                            <a:srgbClr val="FF0000"/>
                          </a:solidFill>
                          <a:effectLst/>
                          <a:latin typeface="Arial" charset="0"/>
                          <a:ea typeface="ＭＳ Ｐゴシック" charset="0"/>
                        </a:rPr>
                        <a:t>+ 100%</a:t>
                      </a:r>
                      <a:endParaRPr kumimoji="0" lang="ru" sz="2400" b="1" i="0" u="none" strike="noStrike" cap="none" normalizeH="0" baseline="0" dirty="0">
                        <a:ln>
                          <a:noFill/>
                        </a:ln>
                        <a:solidFill>
                          <a:srgbClr val="FF0000"/>
                        </a:solidFill>
                        <a:effectLst/>
                        <a:latin typeface="Arial" charset="0"/>
                        <a:ea typeface="ＭＳ Ｐゴシック" charset="0"/>
                      </a:endParaRPr>
                    </a:p>
                  </a:txBody>
                  <a:tcPr marL="91444" marR="91444"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8704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a:ln>
                            <a:noFill/>
                          </a:ln>
                          <a:solidFill>
                            <a:schemeClr val="accent1">
                              <a:lumMod val="75000"/>
                            </a:schemeClr>
                          </a:solidFill>
                          <a:effectLst/>
                          <a:latin typeface="Arial" charset="0"/>
                          <a:ea typeface="ＭＳ Ｐゴシック" charset="0"/>
                        </a:rPr>
                        <a:t>+5%</a:t>
                      </a:r>
                    </a:p>
                  </a:txBody>
                  <a:tcPr marL="91444" marR="91444"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a:ln>
                            <a:noFill/>
                          </a:ln>
                          <a:solidFill>
                            <a:schemeClr val="tx1"/>
                          </a:solidFill>
                          <a:effectLst/>
                          <a:latin typeface="Arial" charset="0"/>
                          <a:ea typeface="ＭＳ Ｐゴシック" charset="0"/>
                        </a:rPr>
                        <a:t>105</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ru" sz="2400" b="0" i="0" u="none" strike="noStrike" cap="none" normalizeH="0" baseline="0" dirty="0">
                        <a:ln>
                          <a:noFill/>
                        </a:ln>
                        <a:solidFill>
                          <a:schemeClr val="tx1"/>
                        </a:solidFill>
                        <a:effectLst/>
                        <a:latin typeface="Arial" charset="0"/>
                        <a:ea typeface="ＭＳ Ｐゴシック" charset="0"/>
                      </a:endParaRPr>
                    </a:p>
                  </a:txBody>
                  <a:tcPr marL="91444" marR="91444"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a:ln>
                            <a:noFill/>
                          </a:ln>
                          <a:solidFill>
                            <a:schemeClr val="tx1"/>
                          </a:solidFill>
                          <a:effectLst/>
                          <a:latin typeface="Arial" charset="0"/>
                          <a:ea typeface="ＭＳ Ｐゴシック" charset="0"/>
                        </a:rPr>
                        <a:t>15</a:t>
                      </a:r>
                      <a:endParaRPr kumimoji="0" lang="ru" sz="2400" b="0" i="0" u="none" strike="noStrike" cap="none" normalizeH="0" baseline="0" dirty="0">
                        <a:ln>
                          <a:noFill/>
                        </a:ln>
                        <a:solidFill>
                          <a:schemeClr val="tx1"/>
                        </a:solidFill>
                        <a:effectLst/>
                        <a:latin typeface="Arial" charset="0"/>
                        <a:ea typeface="ＭＳ Ｐゴシック" charset="0"/>
                      </a:endParaRPr>
                    </a:p>
                  </a:txBody>
                  <a:tcPr marL="91444" marR="91444"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a:ln>
                            <a:noFill/>
                          </a:ln>
                          <a:solidFill>
                            <a:schemeClr val="tx1"/>
                          </a:solidFill>
                          <a:effectLst/>
                          <a:latin typeface="Arial" charset="0"/>
                          <a:ea typeface="ＭＳ Ｐゴシック" charset="0"/>
                        </a:rPr>
                        <a:t>500</a:t>
                      </a:r>
                    </a:p>
                  </a:txBody>
                  <a:tcPr marL="91444" marR="91444"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a:ln>
                            <a:noFill/>
                          </a:ln>
                          <a:solidFill>
                            <a:schemeClr val="tx1"/>
                          </a:solidFill>
                          <a:effectLst/>
                          <a:latin typeface="Arial" charset="0"/>
                          <a:ea typeface="ＭＳ Ｐゴシック" charset="0"/>
                        </a:rPr>
                        <a:t>34</a:t>
                      </a:r>
                      <a:endParaRPr kumimoji="0" lang="ru" sz="2400" b="0" i="0" u="none" strike="noStrike" cap="none" normalizeH="0" baseline="0" dirty="0">
                        <a:ln>
                          <a:noFill/>
                        </a:ln>
                        <a:solidFill>
                          <a:schemeClr val="tx1"/>
                        </a:solidFill>
                        <a:effectLst/>
                        <a:latin typeface="Arial" charset="0"/>
                        <a:ea typeface="ＭＳ Ｐゴシック" charset="0"/>
                      </a:endParaRPr>
                    </a:p>
                  </a:txBody>
                  <a:tcPr marL="91444" marR="91444"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dirty="0">
                          <a:ln>
                            <a:noFill/>
                          </a:ln>
                          <a:solidFill>
                            <a:srgbClr val="009973"/>
                          </a:solidFill>
                          <a:effectLst/>
                          <a:latin typeface="Arial" charset="0"/>
                          <a:ea typeface="ＭＳ Ｐゴシック" charset="0"/>
                        </a:rPr>
                        <a:t>- 32%</a:t>
                      </a:r>
                      <a:endParaRPr kumimoji="0" lang="ru" sz="2400" b="1" i="0" u="none" strike="noStrike" cap="none" normalizeH="0" baseline="0" dirty="0">
                        <a:ln>
                          <a:noFill/>
                        </a:ln>
                        <a:solidFill>
                          <a:srgbClr val="009973"/>
                        </a:solidFill>
                        <a:effectLst/>
                        <a:latin typeface="Arial" charset="0"/>
                        <a:ea typeface="ＭＳ Ｐゴシック" charset="0"/>
                      </a:endParaRPr>
                    </a:p>
                  </a:txBody>
                  <a:tcPr marL="91444" marR="91444"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 name="Footer Placeholder 2"/>
          <p:cNvSpPr>
            <a:spLocks noGrp="1"/>
          </p:cNvSpPr>
          <p:nvPr>
            <p:ph type="ftr" sz="quarter" idx="11"/>
          </p:nvPr>
        </p:nvSpPr>
        <p:spPr/>
        <p:txBody>
          <a:bodyPr/>
          <a:lstStyle/>
          <a:p>
            <a:pPr rtl="0"/>
            <a:r>
              <a:rPr lang="ru-RU" b="0" i="0" u="none" baseline="0"/>
              <a:t>Базовая подготовка для начинающего предпринимателя - 2016</a:t>
            </a:r>
            <a:endParaRPr lang="ru" dirty="0"/>
          </a:p>
        </p:txBody>
      </p:sp>
    </p:spTree>
    <p:extLst>
      <p:ext uri="{BB962C8B-B14F-4D97-AF65-F5344CB8AC3E}">
        <p14:creationId xmlns:p14="http://schemas.microsoft.com/office/powerpoint/2010/main" val="17298524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p:txBody>
          <a:bodyPr/>
          <a:lstStyle/>
          <a:p>
            <a:pPr eaLnBrk="1" hangingPunct="1"/>
            <a:r>
              <a:rPr lang="ru-RU" altLang="et-EE" smtClean="0"/>
              <a:t>Адаптация цен </a:t>
            </a:r>
          </a:p>
        </p:txBody>
      </p:sp>
      <p:sp>
        <p:nvSpPr>
          <p:cNvPr id="46083" name="Rectangle 3"/>
          <p:cNvSpPr>
            <a:spLocks noGrp="1" noChangeArrowheads="1"/>
          </p:cNvSpPr>
          <p:nvPr>
            <p:ph type="body" idx="4294967295"/>
          </p:nvPr>
        </p:nvSpPr>
        <p:spPr>
          <a:xfrm>
            <a:off x="2057400" y="2133600"/>
            <a:ext cx="8070850" cy="4464050"/>
          </a:xfrm>
        </p:spPr>
        <p:txBody>
          <a:bodyPr/>
          <a:lstStyle/>
          <a:p>
            <a:pPr eaLnBrk="1" hangingPunct="1">
              <a:lnSpc>
                <a:spcPct val="80000"/>
              </a:lnSpc>
              <a:buFont typeface="Wingdings" panose="05000000000000000000" pitchFamily="2" charset="2"/>
              <a:buNone/>
            </a:pPr>
            <a:r>
              <a:rPr lang="ru-RU" altLang="et-EE" sz="2300" b="1" i="1"/>
              <a:t>Адаптация цены</a:t>
            </a:r>
            <a:r>
              <a:rPr lang="ru-RU" altLang="et-EE" sz="2300"/>
              <a:t> – изменение цены с учетом различий в спросе и воспринимаемой ценности товара.</a:t>
            </a:r>
          </a:p>
          <a:p>
            <a:pPr eaLnBrk="1" hangingPunct="1">
              <a:lnSpc>
                <a:spcPct val="80000"/>
              </a:lnSpc>
              <a:buFont typeface="Wingdings" panose="05000000000000000000" pitchFamily="2" charset="2"/>
              <a:buNone/>
            </a:pPr>
            <a:endParaRPr lang="ru-RU" altLang="et-EE" sz="900"/>
          </a:p>
          <a:p>
            <a:pPr eaLnBrk="1" hangingPunct="1">
              <a:lnSpc>
                <a:spcPct val="80000"/>
              </a:lnSpc>
              <a:buFont typeface="Wingdings" panose="05000000000000000000" pitchFamily="2" charset="2"/>
              <a:buNone/>
            </a:pPr>
            <a:r>
              <a:rPr lang="ru-RU" altLang="et-EE" sz="2100"/>
              <a:t>Адаптация дает возможность увеличить прибыль. </a:t>
            </a:r>
          </a:p>
          <a:p>
            <a:pPr eaLnBrk="1" hangingPunct="1">
              <a:lnSpc>
                <a:spcPct val="80000"/>
              </a:lnSpc>
              <a:buFont typeface="Wingdings" panose="05000000000000000000" pitchFamily="2" charset="2"/>
              <a:buNone/>
            </a:pPr>
            <a:endParaRPr lang="ru-RU" altLang="et-EE" sz="700"/>
          </a:p>
          <a:p>
            <a:pPr eaLnBrk="1" hangingPunct="1">
              <a:lnSpc>
                <a:spcPct val="80000"/>
              </a:lnSpc>
              <a:buFont typeface="Wingdings" panose="05000000000000000000" pitchFamily="2" charset="2"/>
              <a:buNone/>
            </a:pPr>
            <a:r>
              <a:rPr lang="ru-RU" altLang="et-EE" sz="2300" b="1" i="1"/>
              <a:t>Общие подходы к адаптации</a:t>
            </a:r>
            <a:r>
              <a:rPr lang="ru-RU" altLang="et-EE" sz="2300" i="1"/>
              <a:t>:</a:t>
            </a:r>
            <a:endParaRPr lang="ru-RU" altLang="et-EE" sz="2300"/>
          </a:p>
          <a:p>
            <a:pPr lvl="1" eaLnBrk="1" hangingPunct="1">
              <a:lnSpc>
                <a:spcPct val="80000"/>
              </a:lnSpc>
            </a:pPr>
            <a:r>
              <a:rPr lang="ru-RU" altLang="et-EE" sz="2200"/>
              <a:t>идентификация покупателей </a:t>
            </a:r>
          </a:p>
          <a:p>
            <a:pPr lvl="1" eaLnBrk="1" hangingPunct="1">
              <a:lnSpc>
                <a:spcPct val="80000"/>
              </a:lnSpc>
            </a:pPr>
            <a:r>
              <a:rPr lang="ru-RU" altLang="et-EE" sz="2200"/>
              <a:t>дифференциация товарной линии («хороший, лучший, отличный, уникальный») </a:t>
            </a:r>
          </a:p>
          <a:p>
            <a:pPr lvl="1" eaLnBrk="1" hangingPunct="1">
              <a:lnSpc>
                <a:spcPct val="80000"/>
              </a:lnSpc>
            </a:pPr>
            <a:r>
              <a:rPr lang="ru-RU" altLang="et-EE" sz="2200"/>
              <a:t>ситуации покупки и использования</a:t>
            </a:r>
          </a:p>
          <a:p>
            <a:pPr lvl="1" eaLnBrk="1" hangingPunct="1">
              <a:lnSpc>
                <a:spcPct val="80000"/>
              </a:lnSpc>
            </a:pPr>
            <a:r>
              <a:rPr lang="ru-RU" altLang="et-EE" sz="2200"/>
              <a:t>с учетом особенностей сделки</a:t>
            </a:r>
          </a:p>
        </p:txBody>
      </p:sp>
    </p:spTree>
    <p:extLst>
      <p:ext uri="{BB962C8B-B14F-4D97-AF65-F5344CB8AC3E}">
        <p14:creationId xmlns:p14="http://schemas.microsoft.com/office/powerpoint/2010/main" val="15491022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p:txBody>
          <a:bodyPr/>
          <a:lstStyle/>
          <a:p>
            <a:pPr eaLnBrk="1" hangingPunct="1"/>
            <a:r>
              <a:rPr lang="ru-RU" altLang="et-EE" smtClean="0"/>
              <a:t>Адаптация цен</a:t>
            </a:r>
          </a:p>
        </p:txBody>
      </p:sp>
      <p:sp>
        <p:nvSpPr>
          <p:cNvPr id="47107" name="Rectangle 3"/>
          <p:cNvSpPr>
            <a:spLocks noGrp="1" noChangeArrowheads="1"/>
          </p:cNvSpPr>
          <p:nvPr>
            <p:ph type="body" idx="4294967295"/>
          </p:nvPr>
        </p:nvSpPr>
        <p:spPr>
          <a:xfrm>
            <a:off x="1847851" y="1484314"/>
            <a:ext cx="8569325" cy="4535487"/>
          </a:xfrm>
        </p:spPr>
        <p:txBody>
          <a:bodyPr/>
          <a:lstStyle/>
          <a:p>
            <a:pPr eaLnBrk="1" hangingPunct="1">
              <a:lnSpc>
                <a:spcPct val="80000"/>
              </a:lnSpc>
            </a:pPr>
            <a:r>
              <a:rPr lang="ru-RU" altLang="et-EE" sz="2100" b="1" i="1"/>
              <a:t>Скидки </a:t>
            </a:r>
            <a:r>
              <a:rPr lang="ru-RU" altLang="et-EE" sz="2100" b="1"/>
              <a:t>:</a:t>
            </a:r>
            <a:r>
              <a:rPr lang="ru-RU" altLang="et-EE" sz="1900"/>
              <a:t> </a:t>
            </a:r>
          </a:p>
          <a:p>
            <a:pPr lvl="2" eaLnBrk="1" hangingPunct="1">
              <a:lnSpc>
                <a:spcPct val="80000"/>
              </a:lnSpc>
            </a:pPr>
            <a:r>
              <a:rPr lang="ru-RU" altLang="et-EE" smtClean="0"/>
              <a:t>скидки за количество,</a:t>
            </a:r>
          </a:p>
          <a:p>
            <a:pPr lvl="2" eaLnBrk="1" hangingPunct="1">
              <a:lnSpc>
                <a:spcPct val="80000"/>
              </a:lnSpc>
            </a:pPr>
            <a:r>
              <a:rPr lang="ru-RU" altLang="et-EE" smtClean="0"/>
              <a:t>сезонные </a:t>
            </a:r>
          </a:p>
          <a:p>
            <a:pPr lvl="2" eaLnBrk="1" hangingPunct="1">
              <a:lnSpc>
                <a:spcPct val="80000"/>
              </a:lnSpc>
            </a:pPr>
            <a:r>
              <a:rPr lang="ru-RU" altLang="et-EE" smtClean="0"/>
              <a:t>специальные и т. д; </a:t>
            </a:r>
          </a:p>
          <a:p>
            <a:pPr lvl="2" eaLnBrk="1" hangingPunct="1">
              <a:lnSpc>
                <a:spcPct val="80000"/>
              </a:lnSpc>
            </a:pPr>
            <a:r>
              <a:rPr lang="ru-RU" altLang="et-EE" smtClean="0"/>
              <a:t>товарообмен</a:t>
            </a:r>
          </a:p>
          <a:p>
            <a:pPr lvl="2" eaLnBrk="1" hangingPunct="1">
              <a:lnSpc>
                <a:spcPct val="80000"/>
              </a:lnSpc>
              <a:buFont typeface="Wingdings" panose="05000000000000000000" pitchFamily="2" charset="2"/>
              <a:buNone/>
            </a:pPr>
            <a:endParaRPr lang="ru-RU" altLang="et-EE" sz="900" i="1"/>
          </a:p>
          <a:p>
            <a:pPr eaLnBrk="1" hangingPunct="1">
              <a:lnSpc>
                <a:spcPct val="80000"/>
              </a:lnSpc>
            </a:pPr>
            <a:r>
              <a:rPr lang="ru-RU" altLang="et-EE" sz="2100" i="1"/>
              <a:t> </a:t>
            </a:r>
            <a:r>
              <a:rPr lang="ru-RU" altLang="et-EE" sz="2100" b="1" i="1"/>
              <a:t>Дискриминационные цены</a:t>
            </a:r>
            <a:r>
              <a:rPr lang="ru-RU" altLang="et-EE" sz="2100" b="1"/>
              <a:t>.</a:t>
            </a:r>
          </a:p>
          <a:p>
            <a:pPr eaLnBrk="1" hangingPunct="1">
              <a:lnSpc>
                <a:spcPct val="80000"/>
              </a:lnSpc>
              <a:buFont typeface="Wingdings" panose="05000000000000000000" pitchFamily="2" charset="2"/>
              <a:buNone/>
            </a:pPr>
            <a:r>
              <a:rPr lang="ru-RU" altLang="et-EE" sz="2100" b="1"/>
              <a:t> Продажа одного итого же продукта поразным ценам, с учётом:</a:t>
            </a:r>
          </a:p>
          <a:p>
            <a:pPr lvl="2" eaLnBrk="1" hangingPunct="1">
              <a:lnSpc>
                <a:spcPct val="80000"/>
              </a:lnSpc>
            </a:pPr>
            <a:r>
              <a:rPr lang="ru-RU" altLang="et-EE" smtClean="0"/>
              <a:t>Разных сегментов потребителей</a:t>
            </a:r>
          </a:p>
          <a:p>
            <a:pPr lvl="2" eaLnBrk="1" hangingPunct="1">
              <a:lnSpc>
                <a:spcPct val="80000"/>
              </a:lnSpc>
            </a:pPr>
            <a:r>
              <a:rPr lang="ru-RU" altLang="et-EE" smtClean="0"/>
              <a:t>различных версий продукта</a:t>
            </a:r>
          </a:p>
          <a:p>
            <a:pPr lvl="2" eaLnBrk="1" hangingPunct="1">
              <a:lnSpc>
                <a:spcPct val="80000"/>
              </a:lnSpc>
            </a:pPr>
            <a:r>
              <a:rPr lang="ru-RU" altLang="et-EE" smtClean="0"/>
              <a:t>Разных мест продажи</a:t>
            </a:r>
          </a:p>
          <a:p>
            <a:pPr lvl="2" eaLnBrk="1" hangingPunct="1">
              <a:lnSpc>
                <a:spcPct val="80000"/>
              </a:lnSpc>
            </a:pPr>
            <a:r>
              <a:rPr lang="ru-RU" altLang="et-EE" smtClean="0"/>
              <a:t>территориальных различий</a:t>
            </a:r>
          </a:p>
          <a:p>
            <a:pPr lvl="2" eaLnBrk="1" hangingPunct="1">
              <a:lnSpc>
                <a:spcPct val="80000"/>
              </a:lnSpc>
            </a:pPr>
            <a:r>
              <a:rPr lang="ru-RU" altLang="et-EE" smtClean="0"/>
              <a:t>времени продажи</a:t>
            </a:r>
          </a:p>
          <a:p>
            <a:pPr lvl="1" eaLnBrk="1" hangingPunct="1">
              <a:lnSpc>
                <a:spcPct val="80000"/>
              </a:lnSpc>
            </a:pPr>
            <a:endParaRPr lang="ru-RU" altLang="et-EE" sz="2100"/>
          </a:p>
        </p:txBody>
      </p:sp>
    </p:spTree>
    <p:extLst>
      <p:ext uri="{BB962C8B-B14F-4D97-AF65-F5344CB8AC3E}">
        <p14:creationId xmlns:p14="http://schemas.microsoft.com/office/powerpoint/2010/main" val="20371185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ru-RU" altLang="et-EE" smtClean="0"/>
              <a:t>Нечетное (магическое)</a:t>
            </a:r>
            <a:br>
              <a:rPr lang="ru-RU" altLang="et-EE" smtClean="0"/>
            </a:br>
            <a:r>
              <a:rPr lang="ru-RU" altLang="et-EE" smtClean="0"/>
              <a:t>число</a:t>
            </a:r>
            <a:endParaRPr lang="et-EE" altLang="et-EE" smtClean="0"/>
          </a:p>
        </p:txBody>
      </p:sp>
      <p:sp>
        <p:nvSpPr>
          <p:cNvPr id="53251" name="Content Placeholder 2"/>
          <p:cNvSpPr>
            <a:spLocks noGrp="1"/>
          </p:cNvSpPr>
          <p:nvPr>
            <p:ph idx="1"/>
          </p:nvPr>
        </p:nvSpPr>
        <p:spPr/>
        <p:txBody>
          <a:bodyPr/>
          <a:lstStyle/>
          <a:p>
            <a:pPr eaLnBrk="1" hangingPunct="1"/>
            <a:endParaRPr lang="et-EE" altLang="et-EE" smtClean="0"/>
          </a:p>
        </p:txBody>
      </p:sp>
      <p:pic>
        <p:nvPicPr>
          <p:cNvPr id="532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1" y="1700214"/>
            <a:ext cx="3914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9" y="1484314"/>
            <a:ext cx="43719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939" y="4292600"/>
            <a:ext cx="421957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4990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normAutofit fontScale="90000"/>
          </a:bodyPr>
          <a:lstStyle/>
          <a:p>
            <a:r>
              <a:rPr lang="ru-RU" altLang="et-EE" smtClean="0"/>
              <a:t>Стратегия: Пользуйтесь «привлекательными ценами»</a:t>
            </a:r>
            <a:br>
              <a:rPr lang="ru-RU" altLang="et-EE" smtClean="0"/>
            </a:br>
            <a:endParaRPr lang="et-EE" altLang="et-EE" smtClean="0"/>
          </a:p>
        </p:txBody>
      </p:sp>
      <p:sp>
        <p:nvSpPr>
          <p:cNvPr id="54275" name="Content Placeholder 2"/>
          <p:cNvSpPr>
            <a:spLocks noGrp="1"/>
          </p:cNvSpPr>
          <p:nvPr>
            <p:ph idx="1"/>
          </p:nvPr>
        </p:nvSpPr>
        <p:spPr/>
        <p:txBody>
          <a:bodyPr/>
          <a:lstStyle/>
          <a:p>
            <a:r>
              <a:rPr lang="ru-RU" altLang="et-EE" sz="1600"/>
              <a:t>Последние два десятилетия маркетологи постоянно пользуются ценами, которые заканчиваются на 9,99 или 95. И результаты говорят сами за себя. Посмотрите на уровень продаж Gumroad:</a:t>
            </a:r>
            <a:endParaRPr lang="et-EE" altLang="et-EE" sz="1600"/>
          </a:p>
        </p:txBody>
      </p:sp>
      <p:pic>
        <p:nvPicPr>
          <p:cNvPr id="542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9767" y="2565254"/>
            <a:ext cx="4712466" cy="398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0995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ru" b="1" i="0" u="none" dirty="0" smtClean="0"/>
              <a:t>Работа или Задачи потребителей</a:t>
            </a:r>
            <a:endParaRPr lang="ru" noProof="0" dirty="0"/>
          </a:p>
        </p:txBody>
      </p:sp>
      <p:pic>
        <p:nvPicPr>
          <p:cNvPr id="5" name="Content Placeholder 4"/>
          <p:cNvPicPr>
            <a:picLocks noGrp="1" noChangeAspect="1"/>
          </p:cNvPicPr>
          <p:nvPr>
            <p:ph idx="1"/>
          </p:nvPr>
        </p:nvPicPr>
        <p:blipFill>
          <a:blip r:embed="rId3"/>
          <a:srcRect l="-36867" r="-36867"/>
          <a:stretch>
            <a:fillRect/>
          </a:stretch>
        </p:blipFill>
        <p:spPr/>
      </p:pic>
      <p:sp>
        <p:nvSpPr>
          <p:cNvPr id="4" name="Slide Number Placeholder 3"/>
          <p:cNvSpPr>
            <a:spLocks noGrp="1"/>
          </p:cNvSpPr>
          <p:nvPr>
            <p:ph type="sldNum" sz="quarter" idx="12"/>
          </p:nvPr>
        </p:nvSpPr>
        <p:spPr/>
        <p:txBody>
          <a:bodyPr/>
          <a:lstStyle/>
          <a:p>
            <a:pPr algn="r" rtl="0"/>
            <a:fld id="{EFD340F5-C3BD-438B-8DEE-4E559CCBACEC}" type="slidenum">
              <a:rPr/>
              <a:pPr algn="r" rtl="0"/>
              <a:t>7</a:t>
            </a:fld>
            <a:endParaRPr lang="ru"/>
          </a:p>
        </p:txBody>
      </p:sp>
      <p:sp>
        <p:nvSpPr>
          <p:cNvPr id="6" name="Rectangle 5"/>
          <p:cNvSpPr/>
          <p:nvPr/>
        </p:nvSpPr>
        <p:spPr>
          <a:xfrm>
            <a:off x="1847528" y="6211783"/>
            <a:ext cx="7992888" cy="646331"/>
          </a:xfrm>
          <a:prstGeom prst="rect">
            <a:avLst/>
          </a:prstGeom>
        </p:spPr>
        <p:txBody>
          <a:bodyPr wrap="square">
            <a:spAutoFit/>
          </a:bodyPr>
          <a:lstStyle/>
          <a:p>
            <a:pPr algn="l" rtl="0"/>
            <a:r>
              <a:rPr lang="ru"/>
              <a:t>https://issuu.com/business.model.innovation/docs/vpd_sneakpeek/39?e=1330026/9247145</a:t>
            </a:r>
          </a:p>
        </p:txBody>
      </p:sp>
    </p:spTree>
    <p:extLst>
      <p:ext uri="{BB962C8B-B14F-4D97-AF65-F5344CB8AC3E}">
        <p14:creationId xmlns:p14="http://schemas.microsoft.com/office/powerpoint/2010/main" val="35528597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normAutofit fontScale="90000"/>
          </a:bodyPr>
          <a:lstStyle/>
          <a:p>
            <a:r>
              <a:rPr lang="ru-RU" altLang="et-EE" smtClean="0"/>
              <a:t>Тактика 1: Уменьшайте левую цифру на одну единицу</a:t>
            </a:r>
            <a:br>
              <a:rPr lang="ru-RU" altLang="et-EE" smtClean="0"/>
            </a:br>
            <a:endParaRPr lang="et-EE" altLang="et-EE" smtClean="0"/>
          </a:p>
        </p:txBody>
      </p:sp>
      <p:sp>
        <p:nvSpPr>
          <p:cNvPr id="55299" name="Content Placeholder 2"/>
          <p:cNvSpPr>
            <a:spLocks noGrp="1"/>
          </p:cNvSpPr>
          <p:nvPr>
            <p:ph idx="1"/>
          </p:nvPr>
        </p:nvSpPr>
        <p:spPr/>
        <p:txBody>
          <a:bodyPr>
            <a:normAutofit fontScale="92500" lnSpcReduction="10000"/>
          </a:bodyPr>
          <a:lstStyle/>
          <a:p>
            <a:endParaRPr lang="ru-RU" altLang="et-EE" sz="1600"/>
          </a:p>
          <a:p>
            <a:r>
              <a:rPr lang="ru-RU" altLang="et-EE" sz="1600"/>
              <a:t>Привлекательные цены наиболее эффективны, когда левая цифра меняется. Разница в один цент между ценами $3,80 и $3,79 не имеет большого значения. Однако разница в один цент между ценами $3,00 и $2,99 кажется огромной.</a:t>
            </a:r>
          </a:p>
          <a:p>
            <a:endParaRPr lang="ru-RU" altLang="et-EE" sz="1600"/>
          </a:p>
          <a:p>
            <a:endParaRPr lang="ru-RU" altLang="et-EE" sz="1600"/>
          </a:p>
          <a:p>
            <a:endParaRPr lang="ru-RU" altLang="et-EE" sz="1600"/>
          </a:p>
          <a:p>
            <a:endParaRPr lang="ru-RU" altLang="et-EE" sz="1600"/>
          </a:p>
          <a:p>
            <a:endParaRPr lang="ru-RU" altLang="et-EE" sz="1600"/>
          </a:p>
          <a:p>
            <a:endParaRPr lang="ru-RU" altLang="et-EE" sz="1600"/>
          </a:p>
          <a:p>
            <a:endParaRPr lang="ru-RU" altLang="et-EE" sz="1600"/>
          </a:p>
          <a:p>
            <a:r>
              <a:rPr lang="ru-RU" altLang="et-EE" sz="1600"/>
              <a:t>Исследование Томас и Морвитц (2005) объясняет это: «во время оценки числа "2,99" процесс расшифровки величины начинается сразу же как только наши глаза находят цифру "2". Соответственно, расшифрованная величина $2,99 фиксируется на самой левой цифре (то есть $2) и становится значительно ниже, чем расшифрованная величина суммы $3,00» (страница 55)».</a:t>
            </a:r>
          </a:p>
          <a:p>
            <a:r>
              <a:rPr lang="ru-RU" altLang="et-EE" sz="1600"/>
              <a:t>Бонусный совет: Можно обратить дополнительное внимание пользователя на новую базовую цифру, визуально уменьшив цифры после запятой</a:t>
            </a:r>
            <a:endParaRPr lang="et-EE" altLang="et-EE" sz="1600"/>
          </a:p>
        </p:txBody>
      </p:sp>
      <p:pic>
        <p:nvPicPr>
          <p:cNvPr id="5530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7713" y="2924176"/>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5293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normAutofit fontScale="90000"/>
          </a:bodyPr>
          <a:lstStyle/>
          <a:p>
            <a:r>
              <a:rPr lang="ru-RU" altLang="et-EE" smtClean="0"/>
              <a:t>Тактика 2: «Округление» должно быть правильным</a:t>
            </a:r>
            <a:br>
              <a:rPr lang="ru-RU" altLang="et-EE" smtClean="0"/>
            </a:br>
            <a:endParaRPr lang="et-EE" altLang="et-EE" smtClean="0"/>
          </a:p>
        </p:txBody>
      </p:sp>
      <p:sp>
        <p:nvSpPr>
          <p:cNvPr id="56323" name="Content Placeholder 2"/>
          <p:cNvSpPr>
            <a:spLocks noGrp="1"/>
          </p:cNvSpPr>
          <p:nvPr>
            <p:ph idx="1"/>
          </p:nvPr>
        </p:nvSpPr>
        <p:spPr/>
        <p:txBody>
          <a:bodyPr/>
          <a:lstStyle/>
          <a:p>
            <a:endParaRPr lang="ru-RU" altLang="et-EE" sz="1600"/>
          </a:p>
          <a:p>
            <a:r>
              <a:rPr lang="ru-RU" altLang="et-EE" sz="1600"/>
              <a:t>Один из аспектов цены, который следует учитывать — это ее «округленность». Круглые цены (например, $100) обрабатываются очень бегло, в то время как неокругленные цены (например, $98,76) обрабатываются гораздо сложнее.</a:t>
            </a:r>
          </a:p>
          <a:p>
            <a:endParaRPr lang="ru-RU" altLang="et-EE" smtClean="0"/>
          </a:p>
          <a:p>
            <a:endParaRPr lang="et-EE" altLang="et-EE" smtClean="0"/>
          </a:p>
        </p:txBody>
      </p:sp>
      <p:pic>
        <p:nvPicPr>
          <p:cNvPr id="5632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3644901"/>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229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normAutofit fontScale="90000"/>
          </a:bodyPr>
          <a:lstStyle/>
          <a:p>
            <a:r>
              <a:rPr lang="ru-RU" altLang="et-EE" sz="4000"/>
              <a:t>Тактика 3: Выбирайте цифры с наименьшим количеством слогов</a:t>
            </a:r>
            <a:br>
              <a:rPr lang="ru-RU" altLang="et-EE" sz="4000"/>
            </a:br>
            <a:endParaRPr lang="et-EE" altLang="et-EE" sz="4000"/>
          </a:p>
        </p:txBody>
      </p:sp>
      <p:sp>
        <p:nvSpPr>
          <p:cNvPr id="57347" name="Content Placeholder 2"/>
          <p:cNvSpPr>
            <a:spLocks noGrp="1"/>
          </p:cNvSpPr>
          <p:nvPr>
            <p:ph idx="1"/>
          </p:nvPr>
        </p:nvSpPr>
        <p:spPr/>
        <p:txBody>
          <a:bodyPr>
            <a:normAutofit fontScale="92500" lnSpcReduction="10000"/>
          </a:bodyPr>
          <a:lstStyle/>
          <a:p>
            <a:endParaRPr lang="ru-RU" altLang="et-EE" smtClean="0"/>
          </a:p>
          <a:p>
            <a:r>
              <a:rPr lang="ru-RU" altLang="et-EE" sz="1600"/>
              <a:t>Нашему мозгу требуется больше ресурсов для того, чтобы обрабатывать фонетически более длинные числа (это связано с эффектом беглости). Так как нам требуется большее количество умственных ресурсов, мы ошибочно делаем вывод, что такие цены должны быть больше.</a:t>
            </a:r>
          </a:p>
          <a:p>
            <a:endParaRPr lang="ru-RU" altLang="et-EE" sz="1600"/>
          </a:p>
          <a:p>
            <a:endParaRPr lang="ru-RU" altLang="et-EE" sz="1600"/>
          </a:p>
          <a:p>
            <a:endParaRPr lang="ru-RU" altLang="et-EE" sz="1600"/>
          </a:p>
          <a:p>
            <a:endParaRPr lang="ru-RU" altLang="et-EE" sz="1600"/>
          </a:p>
          <a:p>
            <a:endParaRPr lang="ru-RU" altLang="et-EE" sz="1600"/>
          </a:p>
          <a:p>
            <a:endParaRPr lang="ru-RU" altLang="et-EE" sz="1600"/>
          </a:p>
          <a:p>
            <a:endParaRPr lang="ru-RU" altLang="et-EE" sz="1600"/>
          </a:p>
          <a:p>
            <a:endParaRPr lang="ru-RU" altLang="et-EE" sz="1600"/>
          </a:p>
          <a:p>
            <a:r>
              <a:rPr lang="ru-RU" altLang="et-EE" sz="1600"/>
              <a:t>Все еще не верите? Коултер, Чои и Монро (2012) нашли позитивную связь между количеством слогов и воспринимаемой величиной числа. Даже если у двух цен одно и то же количество символов при написании (например, $27,82 и $28,16), люди воспринимают фонетически более длинную стоимость как более высокую.</a:t>
            </a:r>
          </a:p>
          <a:p>
            <a:endParaRPr lang="ru-RU" altLang="et-EE" smtClean="0"/>
          </a:p>
          <a:p>
            <a:endParaRPr lang="et-EE" altLang="et-EE" smtClean="0"/>
          </a:p>
        </p:txBody>
      </p:sp>
      <p:pic>
        <p:nvPicPr>
          <p:cNvPr id="573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3644901"/>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9065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ru-RU" altLang="et-EE" smtClean="0"/>
              <a:t>Тактика 4: Разделяйте стоимость упаковки и доставки</a:t>
            </a:r>
            <a:endParaRPr lang="et-EE" altLang="et-EE" smtClean="0"/>
          </a:p>
        </p:txBody>
      </p:sp>
      <p:pic>
        <p:nvPicPr>
          <p:cNvPr id="583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3078164"/>
            <a:ext cx="5238750" cy="1571625"/>
          </a:xfrm>
        </p:spPr>
      </p:pic>
    </p:spTree>
    <p:extLst>
      <p:ext uri="{BB962C8B-B14F-4D97-AF65-F5344CB8AC3E}">
        <p14:creationId xmlns:p14="http://schemas.microsoft.com/office/powerpoint/2010/main" val="12023961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ru-RU" altLang="et-EE" smtClean="0"/>
              <a:t>Тактика 5: Предлагайте оплату в рассрочку</a:t>
            </a:r>
            <a:endParaRPr lang="et-EE" altLang="et-EE" smtClean="0"/>
          </a:p>
        </p:txBody>
      </p:sp>
      <p:sp>
        <p:nvSpPr>
          <p:cNvPr id="59395" name="Content Placeholder 2"/>
          <p:cNvSpPr>
            <a:spLocks noGrp="1"/>
          </p:cNvSpPr>
          <p:nvPr>
            <p:ph idx="1"/>
          </p:nvPr>
        </p:nvSpPr>
        <p:spPr/>
        <p:txBody>
          <a:bodyPr/>
          <a:lstStyle/>
          <a:p>
            <a:endParaRPr lang="et-EE" altLang="et-EE" smtClean="0"/>
          </a:p>
        </p:txBody>
      </p:sp>
      <p:pic>
        <p:nvPicPr>
          <p:cNvPr id="593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643189"/>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4745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ru-RU" altLang="et-EE" smtClean="0"/>
              <a:t>Тактика 6: Указывайте величину ежедневного взноса</a:t>
            </a:r>
            <a:endParaRPr lang="et-EE" altLang="et-EE" smtClean="0"/>
          </a:p>
        </p:txBody>
      </p:sp>
      <p:sp>
        <p:nvSpPr>
          <p:cNvPr id="60419" name="Content Placeholder 2"/>
          <p:cNvSpPr>
            <a:spLocks noGrp="1"/>
          </p:cNvSpPr>
          <p:nvPr>
            <p:ph idx="1"/>
          </p:nvPr>
        </p:nvSpPr>
        <p:spPr/>
        <p:txBody>
          <a:bodyPr/>
          <a:lstStyle/>
          <a:p>
            <a:endParaRPr lang="et-EE" altLang="et-EE" smtClean="0"/>
          </a:p>
        </p:txBody>
      </p:sp>
      <p:pic>
        <p:nvPicPr>
          <p:cNvPr id="604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643189"/>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3665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ru-RU" altLang="et-EE" smtClean="0"/>
              <a:t>Тактика 7: Размещайте цены в левом нижнем углу</a:t>
            </a:r>
            <a:endParaRPr lang="et-EE" altLang="et-EE" smtClean="0"/>
          </a:p>
        </p:txBody>
      </p:sp>
      <p:sp>
        <p:nvSpPr>
          <p:cNvPr id="61443" name="Content Placeholder 2"/>
          <p:cNvSpPr>
            <a:spLocks noGrp="1"/>
          </p:cNvSpPr>
          <p:nvPr>
            <p:ph idx="1"/>
          </p:nvPr>
        </p:nvSpPr>
        <p:spPr/>
        <p:txBody>
          <a:bodyPr/>
          <a:lstStyle/>
          <a:p>
            <a:endParaRPr lang="et-EE" altLang="et-EE" smtClean="0"/>
          </a:p>
        </p:txBody>
      </p:sp>
      <p:pic>
        <p:nvPicPr>
          <p:cNvPr id="6144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643189"/>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777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ru-RU" altLang="et-EE" smtClean="0"/>
              <a:t>Тактика 8: Используйте меньший размер шрифта</a:t>
            </a:r>
            <a:endParaRPr lang="et-EE" altLang="et-EE" smtClean="0"/>
          </a:p>
        </p:txBody>
      </p:sp>
      <p:sp>
        <p:nvSpPr>
          <p:cNvPr id="62467" name="Content Placeholder 2"/>
          <p:cNvSpPr>
            <a:spLocks noGrp="1"/>
          </p:cNvSpPr>
          <p:nvPr>
            <p:ph idx="1"/>
          </p:nvPr>
        </p:nvSpPr>
        <p:spPr/>
        <p:txBody>
          <a:bodyPr/>
          <a:lstStyle/>
          <a:p>
            <a:endParaRPr lang="et-EE" altLang="et-EE" smtClean="0"/>
          </a:p>
        </p:txBody>
      </p:sp>
      <p:pic>
        <p:nvPicPr>
          <p:cNvPr id="6246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781301"/>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5678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ru-RU" altLang="et-EE" smtClean="0"/>
              <a:t>Тактика 9: Не используйте разделитель, если это возможно</a:t>
            </a:r>
            <a:endParaRPr lang="et-EE" altLang="et-EE" smtClean="0"/>
          </a:p>
        </p:txBody>
      </p:sp>
      <p:sp>
        <p:nvSpPr>
          <p:cNvPr id="63491" name="Content Placeholder 2"/>
          <p:cNvSpPr>
            <a:spLocks noGrp="1"/>
          </p:cNvSpPr>
          <p:nvPr>
            <p:ph idx="1"/>
          </p:nvPr>
        </p:nvSpPr>
        <p:spPr/>
        <p:txBody>
          <a:bodyPr/>
          <a:lstStyle/>
          <a:p>
            <a:endParaRPr lang="ru-RU" altLang="et-EE" smtClean="0"/>
          </a:p>
          <a:p>
            <a:endParaRPr lang="et-EE" altLang="et-EE" smtClean="0"/>
          </a:p>
        </p:txBody>
      </p:sp>
      <p:pic>
        <p:nvPicPr>
          <p:cNvPr id="6349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643189"/>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2361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normAutofit fontScale="90000"/>
          </a:bodyPr>
          <a:lstStyle/>
          <a:p>
            <a:r>
              <a:rPr lang="ru-RU" altLang="et-EE" smtClean="0"/>
              <a:t>Тактика 10: Используйте «конгруэнтный» язык</a:t>
            </a:r>
            <a:br>
              <a:rPr lang="ru-RU" altLang="et-EE" smtClean="0"/>
            </a:br>
            <a:endParaRPr lang="et-EE" altLang="et-EE" smtClean="0"/>
          </a:p>
        </p:txBody>
      </p:sp>
      <p:sp>
        <p:nvSpPr>
          <p:cNvPr id="64515" name="Content Placeholder 2"/>
          <p:cNvSpPr>
            <a:spLocks noGrp="1"/>
          </p:cNvSpPr>
          <p:nvPr>
            <p:ph idx="1"/>
          </p:nvPr>
        </p:nvSpPr>
        <p:spPr/>
        <p:txBody>
          <a:bodyPr/>
          <a:lstStyle/>
          <a:p>
            <a:r>
              <a:rPr lang="ru-RU" altLang="et-EE" sz="1600"/>
              <a:t>Будьте осторожны, когда выбираете язык, которым будет написан текст около вашей цены. Некоторые слова могут испортить процесс восприятия покупателей.</a:t>
            </a:r>
          </a:p>
          <a:p>
            <a:r>
              <a:rPr lang="ru-RU" altLang="et-EE" sz="1600"/>
              <a:t>Например, Коултер и Коултер (2005) представляли участникам различные описания роликовых коньков. В некоторых описаниях особое ударение делалось на «низком коэффициенте трения». В других описаниях основное внимание уделялось «высоким эксплуатационным характеристикам».</a:t>
            </a:r>
            <a:endParaRPr lang="et-EE" altLang="et-EE" sz="1600"/>
          </a:p>
        </p:txBody>
      </p:sp>
      <p:pic>
        <p:nvPicPr>
          <p:cNvPr id="6451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3870326"/>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16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Работа или задачи потребителя</a:t>
            </a:r>
            <a:endParaRPr lang="et-EE" dirty="0"/>
          </a:p>
        </p:txBody>
      </p:sp>
      <p:sp>
        <p:nvSpPr>
          <p:cNvPr id="3" name="Content Placeholder 2"/>
          <p:cNvSpPr>
            <a:spLocks noGrp="1"/>
          </p:cNvSpPr>
          <p:nvPr>
            <p:ph idx="1"/>
          </p:nvPr>
        </p:nvSpPr>
        <p:spPr>
          <a:xfrm>
            <a:off x="378371" y="1408386"/>
            <a:ext cx="11540359" cy="5449613"/>
          </a:xfrm>
        </p:spPr>
        <p:txBody>
          <a:bodyPr>
            <a:normAutofit/>
          </a:bodyPr>
          <a:lstStyle/>
          <a:p>
            <a:r>
              <a:rPr lang="ru-RU" dirty="0" smtClean="0"/>
              <a:t>Какие </a:t>
            </a:r>
            <a:r>
              <a:rPr lang="ru-RU" dirty="0" smtClean="0">
                <a:solidFill>
                  <a:srgbClr val="FF0000"/>
                </a:solidFill>
              </a:rPr>
              <a:t>функции</a:t>
            </a:r>
            <a:r>
              <a:rPr lang="ru-RU" dirty="0" smtClean="0"/>
              <a:t> пытается выполнить ваш потребитель? (например, выполнить конкретную задачу, решить конкретную проблему, …)</a:t>
            </a:r>
          </a:p>
          <a:p>
            <a:r>
              <a:rPr lang="ru-RU" dirty="0" smtClean="0"/>
              <a:t>Какие </a:t>
            </a:r>
            <a:r>
              <a:rPr lang="ru-RU" dirty="0" smtClean="0">
                <a:solidFill>
                  <a:srgbClr val="FF0000"/>
                </a:solidFill>
              </a:rPr>
              <a:t>социальные задачи </a:t>
            </a:r>
            <a:r>
              <a:rPr lang="ru-RU" dirty="0" smtClean="0"/>
              <a:t>пытается выполнить ваш потребитель? (например, старается хорошо выглядеть, старается обрести авторитет или статус, …)</a:t>
            </a:r>
          </a:p>
          <a:p>
            <a:r>
              <a:rPr lang="ru-RU" dirty="0" smtClean="0"/>
              <a:t>Какие </a:t>
            </a:r>
            <a:r>
              <a:rPr lang="ru-RU" dirty="0" smtClean="0">
                <a:solidFill>
                  <a:srgbClr val="FF0000"/>
                </a:solidFill>
              </a:rPr>
              <a:t>эмоциональные задачи </a:t>
            </a:r>
            <a:r>
              <a:rPr lang="ru-RU" dirty="0" smtClean="0"/>
              <a:t>пытается выполнить ваш потребитель? (например эстетика, хорошее самочувствие, безопасность, …)</a:t>
            </a:r>
          </a:p>
          <a:p>
            <a:r>
              <a:rPr lang="ru-RU" dirty="0" smtClean="0"/>
              <a:t>Какие </a:t>
            </a:r>
            <a:r>
              <a:rPr lang="ru-RU" dirty="0" smtClean="0">
                <a:solidFill>
                  <a:srgbClr val="FF0000"/>
                </a:solidFill>
              </a:rPr>
              <a:t>основные потребности </a:t>
            </a:r>
            <a:r>
              <a:rPr lang="ru-RU" dirty="0" smtClean="0"/>
              <a:t>пытается удовлетворить ваш потребитель? (например, общение, секс, …)</a:t>
            </a:r>
            <a:endParaRPr lang="et-EE" dirty="0"/>
          </a:p>
        </p:txBody>
      </p:sp>
    </p:spTree>
    <p:extLst>
      <p:ext uri="{BB962C8B-B14F-4D97-AF65-F5344CB8AC3E}">
        <p14:creationId xmlns:p14="http://schemas.microsoft.com/office/powerpoint/2010/main" val="23351742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ru-RU" altLang="et-EE" smtClean="0"/>
              <a:t>Тактика 11: Будьте точны с большими ценами</a:t>
            </a:r>
            <a:endParaRPr lang="et-EE" altLang="et-EE" smtClean="0"/>
          </a:p>
        </p:txBody>
      </p:sp>
      <p:sp>
        <p:nvSpPr>
          <p:cNvPr id="65539" name="Content Placeholder 2"/>
          <p:cNvSpPr>
            <a:spLocks noGrp="1"/>
          </p:cNvSpPr>
          <p:nvPr>
            <p:ph idx="1"/>
          </p:nvPr>
        </p:nvSpPr>
        <p:spPr/>
        <p:txBody>
          <a:bodyPr/>
          <a:lstStyle/>
          <a:p>
            <a:endParaRPr lang="et-EE" altLang="et-EE" smtClean="0"/>
          </a:p>
        </p:txBody>
      </p:sp>
      <p:pic>
        <p:nvPicPr>
          <p:cNvPr id="6554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643189"/>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1041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endParaRPr lang="et-EE" altLang="et-EE" smtClean="0"/>
          </a:p>
        </p:txBody>
      </p:sp>
      <p:sp>
        <p:nvSpPr>
          <p:cNvPr id="66563" name="Content Placeholder 2"/>
          <p:cNvSpPr>
            <a:spLocks noGrp="1"/>
          </p:cNvSpPr>
          <p:nvPr>
            <p:ph idx="1"/>
          </p:nvPr>
        </p:nvSpPr>
        <p:spPr/>
        <p:txBody>
          <a:bodyPr/>
          <a:lstStyle/>
          <a:p>
            <a:r>
              <a:rPr lang="ru-RU" altLang="et-EE" smtClean="0"/>
              <a:t>Тактика 12: Начинайте переговоры с высоких и точных чисел</a:t>
            </a:r>
          </a:p>
          <a:p>
            <a:endParaRPr lang="et-EE" altLang="et-EE" smtClean="0"/>
          </a:p>
        </p:txBody>
      </p:sp>
      <p:pic>
        <p:nvPicPr>
          <p:cNvPr id="665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2175" y="3429001"/>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4357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ru-RU" altLang="et-EE" smtClean="0"/>
              <a:t>Тактика 13: Предлагайте людям более высокие «сопутствующие» цены</a:t>
            </a:r>
            <a:endParaRPr lang="et-EE" altLang="et-EE" smtClean="0"/>
          </a:p>
        </p:txBody>
      </p:sp>
      <p:pic>
        <p:nvPicPr>
          <p:cNvPr id="675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3078164"/>
            <a:ext cx="5238750" cy="1571625"/>
          </a:xfrm>
        </p:spPr>
      </p:pic>
    </p:spTree>
    <p:extLst>
      <p:ext uri="{BB962C8B-B14F-4D97-AF65-F5344CB8AC3E}">
        <p14:creationId xmlns:p14="http://schemas.microsoft.com/office/powerpoint/2010/main" val="35142379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ru-RU" altLang="et-EE" smtClean="0"/>
              <a:t>Тактика 14: Показывайте людям любые более высокие цены</a:t>
            </a:r>
            <a:endParaRPr lang="et-EE" altLang="et-EE" smtClean="0"/>
          </a:p>
        </p:txBody>
      </p:sp>
      <p:sp>
        <p:nvSpPr>
          <p:cNvPr id="68611" name="Content Placeholder 2"/>
          <p:cNvSpPr>
            <a:spLocks noGrp="1"/>
          </p:cNvSpPr>
          <p:nvPr>
            <p:ph idx="1"/>
          </p:nvPr>
        </p:nvSpPr>
        <p:spPr/>
        <p:txBody>
          <a:bodyPr/>
          <a:lstStyle/>
          <a:p>
            <a:endParaRPr lang="et-EE" altLang="et-EE" smtClean="0"/>
          </a:p>
        </p:txBody>
      </p:sp>
      <p:pic>
        <p:nvPicPr>
          <p:cNvPr id="6861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7713" y="2420939"/>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4728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ru-RU" altLang="et-EE" smtClean="0"/>
              <a:t>Тактика 15: Поднимайте цены на предыдущую версию продукта</a:t>
            </a:r>
            <a:endParaRPr lang="et-EE" altLang="et-EE" smtClean="0"/>
          </a:p>
        </p:txBody>
      </p:sp>
      <p:sp>
        <p:nvSpPr>
          <p:cNvPr id="69635" name="Content Placeholder 2"/>
          <p:cNvSpPr>
            <a:spLocks noGrp="1"/>
          </p:cNvSpPr>
          <p:nvPr>
            <p:ph idx="1"/>
          </p:nvPr>
        </p:nvSpPr>
        <p:spPr/>
        <p:txBody>
          <a:bodyPr/>
          <a:lstStyle/>
          <a:p>
            <a:endParaRPr lang="et-EE" altLang="et-EE" smtClean="0"/>
          </a:p>
        </p:txBody>
      </p:sp>
      <p:pic>
        <p:nvPicPr>
          <p:cNvPr id="6963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420939"/>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97248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ru-RU" altLang="et-EE" smtClean="0"/>
              <a:t>Тактика 16: Визуализируйте отличие двух цен</a:t>
            </a:r>
            <a:endParaRPr lang="et-EE" altLang="et-EE" smtClean="0"/>
          </a:p>
        </p:txBody>
      </p:sp>
      <p:sp>
        <p:nvSpPr>
          <p:cNvPr id="70659" name="Content Placeholder 2"/>
          <p:cNvSpPr>
            <a:spLocks noGrp="1"/>
          </p:cNvSpPr>
          <p:nvPr>
            <p:ph idx="1"/>
          </p:nvPr>
        </p:nvSpPr>
        <p:spPr/>
        <p:txBody>
          <a:bodyPr/>
          <a:lstStyle/>
          <a:p>
            <a:endParaRPr lang="et-EE" altLang="et-EE" smtClean="0"/>
          </a:p>
        </p:txBody>
      </p:sp>
      <p:pic>
        <p:nvPicPr>
          <p:cNvPr id="7066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643189"/>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9750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ru-RU" altLang="et-EE" smtClean="0"/>
              <a:t>Тактика 17: Предлагайте продукты-приманки</a:t>
            </a:r>
            <a:endParaRPr lang="et-EE" altLang="et-EE" smtClean="0"/>
          </a:p>
        </p:txBody>
      </p:sp>
      <p:sp>
        <p:nvSpPr>
          <p:cNvPr id="71683" name="Content Placeholder 2"/>
          <p:cNvSpPr>
            <a:spLocks noGrp="1"/>
          </p:cNvSpPr>
          <p:nvPr>
            <p:ph idx="1"/>
          </p:nvPr>
        </p:nvSpPr>
        <p:spPr/>
        <p:txBody>
          <a:bodyPr/>
          <a:lstStyle/>
          <a:p>
            <a:r>
              <a:rPr lang="ru-RU" altLang="et-EE" smtClean="0"/>
              <a:t>только веб-версия: $59;</a:t>
            </a:r>
          </a:p>
          <a:p>
            <a:r>
              <a:rPr lang="ru-RU" altLang="et-EE" smtClean="0"/>
              <a:t>только печатная версия: $125;</a:t>
            </a:r>
          </a:p>
          <a:p>
            <a:r>
              <a:rPr lang="ru-RU" altLang="et-EE" smtClean="0"/>
              <a:t>веб-версия и печатная версия: $125.</a:t>
            </a:r>
          </a:p>
          <a:p>
            <a:endParaRPr lang="ru-RU" altLang="et-EE" smtClean="0"/>
          </a:p>
          <a:p>
            <a:endParaRPr lang="et-EE" altLang="et-EE" smtClean="0"/>
          </a:p>
        </p:txBody>
      </p:sp>
      <p:pic>
        <p:nvPicPr>
          <p:cNvPr id="7168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7713" y="4221164"/>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3292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ru-RU" altLang="et-EE" smtClean="0"/>
              <a:t>Тактика 18: Уберите обозначение валюты</a:t>
            </a:r>
            <a:endParaRPr lang="et-EE" altLang="et-EE" smtClean="0"/>
          </a:p>
        </p:txBody>
      </p:sp>
      <p:sp>
        <p:nvSpPr>
          <p:cNvPr id="72707" name="Content Placeholder 2"/>
          <p:cNvSpPr>
            <a:spLocks noGrp="1"/>
          </p:cNvSpPr>
          <p:nvPr>
            <p:ph idx="1"/>
          </p:nvPr>
        </p:nvSpPr>
        <p:spPr/>
        <p:txBody>
          <a:bodyPr/>
          <a:lstStyle/>
          <a:p>
            <a:endParaRPr lang="et-EE" altLang="et-EE" smtClean="0"/>
          </a:p>
        </p:txBody>
      </p:sp>
      <p:pic>
        <p:nvPicPr>
          <p:cNvPr id="7270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492376"/>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01615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ru-RU" altLang="et-EE" smtClean="0"/>
              <a:t>Тактика 19: Берите деньги с клиентов до потребления</a:t>
            </a:r>
            <a:endParaRPr lang="et-EE" altLang="et-EE" smtClean="0"/>
          </a:p>
        </p:txBody>
      </p:sp>
      <p:pic>
        <p:nvPicPr>
          <p:cNvPr id="7373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3078164"/>
            <a:ext cx="5238750" cy="1571625"/>
          </a:xfrm>
        </p:spPr>
      </p:pic>
    </p:spTree>
    <p:extLst>
      <p:ext uri="{BB962C8B-B14F-4D97-AF65-F5344CB8AC3E}">
        <p14:creationId xmlns:p14="http://schemas.microsoft.com/office/powerpoint/2010/main" val="18704304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ru-RU" altLang="et-EE" smtClean="0"/>
              <a:t>Тактика 20: Делайте свой продукт комплексным</a:t>
            </a:r>
            <a:endParaRPr lang="et-EE" altLang="et-EE" smtClean="0"/>
          </a:p>
        </p:txBody>
      </p:sp>
      <p:sp>
        <p:nvSpPr>
          <p:cNvPr id="74755" name="Content Placeholder 2"/>
          <p:cNvSpPr>
            <a:spLocks noGrp="1"/>
          </p:cNvSpPr>
          <p:nvPr>
            <p:ph idx="1"/>
          </p:nvPr>
        </p:nvSpPr>
        <p:spPr/>
        <p:txBody>
          <a:bodyPr/>
          <a:lstStyle/>
          <a:p>
            <a:endParaRPr lang="et-EE" altLang="et-EE" smtClean="0"/>
          </a:p>
        </p:txBody>
      </p:sp>
      <p:pic>
        <p:nvPicPr>
          <p:cNvPr id="747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643189"/>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7979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dirty="0"/>
              <a:t>«</a:t>
            </a:r>
            <a:r>
              <a:rPr lang="ru" b="1" i="0" u="none" dirty="0" smtClean="0"/>
              <a:t>Боль» </a:t>
            </a:r>
            <a:r>
              <a:rPr lang="ru" b="1" i="0" u="none" dirty="0"/>
              <a:t>клиента</a:t>
            </a:r>
            <a:endParaRPr lang="ru" noProof="0" dirty="0"/>
          </a:p>
        </p:txBody>
      </p:sp>
      <p:pic>
        <p:nvPicPr>
          <p:cNvPr id="5" name="Content Placeholder 4"/>
          <p:cNvPicPr>
            <a:picLocks noGrp="1" noChangeAspect="1"/>
          </p:cNvPicPr>
          <p:nvPr>
            <p:ph idx="1"/>
          </p:nvPr>
        </p:nvPicPr>
        <p:blipFill>
          <a:blip r:embed="rId3"/>
          <a:srcRect l="-33035" r="-33035"/>
          <a:stretch>
            <a:fillRect/>
          </a:stretch>
        </p:blipFill>
        <p:spPr/>
      </p:pic>
      <p:sp>
        <p:nvSpPr>
          <p:cNvPr id="4" name="Slide Number Placeholder 3"/>
          <p:cNvSpPr>
            <a:spLocks noGrp="1"/>
          </p:cNvSpPr>
          <p:nvPr>
            <p:ph type="sldNum" sz="quarter" idx="12"/>
          </p:nvPr>
        </p:nvSpPr>
        <p:spPr/>
        <p:txBody>
          <a:bodyPr/>
          <a:lstStyle/>
          <a:p>
            <a:pPr algn="r" rtl="0"/>
            <a:fld id="{EFD340F5-C3BD-438B-8DEE-4E559CCBACEC}" type="slidenum">
              <a:rPr/>
              <a:pPr algn="r" rtl="0"/>
              <a:t>9</a:t>
            </a:fld>
            <a:endParaRPr lang="ru"/>
          </a:p>
        </p:txBody>
      </p:sp>
      <p:sp>
        <p:nvSpPr>
          <p:cNvPr id="6" name="Rectangle 5"/>
          <p:cNvSpPr/>
          <p:nvPr/>
        </p:nvSpPr>
        <p:spPr>
          <a:xfrm>
            <a:off x="1775520" y="6211670"/>
            <a:ext cx="7920880" cy="646331"/>
          </a:xfrm>
          <a:prstGeom prst="rect">
            <a:avLst/>
          </a:prstGeom>
        </p:spPr>
        <p:txBody>
          <a:bodyPr wrap="square">
            <a:spAutoFit/>
          </a:bodyPr>
          <a:lstStyle/>
          <a:p>
            <a:pPr algn="l" rtl="0"/>
            <a:r>
              <a:rPr lang="ru"/>
              <a:t>https://issuu.com/business.model.innovation/docs/vpd_sneakpeek/39?e=1330026/9247145</a:t>
            </a:r>
          </a:p>
        </p:txBody>
      </p:sp>
    </p:spTree>
    <p:extLst>
      <p:ext uri="{BB962C8B-B14F-4D97-AF65-F5344CB8AC3E}">
        <p14:creationId xmlns:p14="http://schemas.microsoft.com/office/powerpoint/2010/main" val="6795534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ru-RU" altLang="et-EE" smtClean="0"/>
              <a:t>Тактика 21: Смещайте </a:t>
            </a:r>
            <a:r>
              <a:rPr lang="ru-RU" altLang="et-EE" sz="3600"/>
              <a:t>внимание на аспекты, связанные со временем</a:t>
            </a:r>
            <a:endParaRPr lang="et-EE" altLang="et-EE" sz="3600"/>
          </a:p>
        </p:txBody>
      </p:sp>
      <p:sp>
        <p:nvSpPr>
          <p:cNvPr id="76803" name="Content Placeholder 2"/>
          <p:cNvSpPr>
            <a:spLocks noGrp="1"/>
          </p:cNvSpPr>
          <p:nvPr>
            <p:ph idx="1"/>
          </p:nvPr>
        </p:nvSpPr>
        <p:spPr/>
        <p:txBody>
          <a:bodyPr/>
          <a:lstStyle/>
          <a:p>
            <a:r>
              <a:rPr lang="ru-RU" altLang="et-EE" sz="1400"/>
              <a:t>Время: «Потратьте немного времени и насладитесь лимонадом C&amp;D».</a:t>
            </a:r>
          </a:p>
          <a:p>
            <a:r>
              <a:rPr lang="ru-RU" altLang="et-EE" sz="1400"/>
              <a:t>Деньги: «Потратьте немного денег и насладитесь лимонадом C&amp;D».</a:t>
            </a:r>
          </a:p>
          <a:p>
            <a:r>
              <a:rPr lang="ru-RU" altLang="et-EE" sz="1400"/>
              <a:t>Нейтральное: «Насладитесь лимонадом C&amp;D».</a:t>
            </a:r>
          </a:p>
          <a:p>
            <a:r>
              <a:rPr lang="ru-RU" altLang="et-EE" sz="1400"/>
              <a:t>Когда участники подходили к стойке, им объясняли, что им предстоит решить, сколько они хотят заплатить — любую сумму от $1 до $3.</a:t>
            </a:r>
          </a:p>
          <a:p>
            <a:endParaRPr lang="ru-RU" altLang="et-EE" sz="1400"/>
          </a:p>
          <a:p>
            <a:endParaRPr lang="ru-RU" altLang="et-EE" sz="1400"/>
          </a:p>
          <a:p>
            <a:r>
              <a:rPr lang="ru-RU" altLang="et-EE" sz="1400"/>
              <a:t>Результаты были очень точными: акцент на «времени» превзошел все остальные. Люди, выбравшие его, платили в два раза больше остальных (и этот слоган в целом привлек в два раза больше людей).</a:t>
            </a:r>
            <a:endParaRPr lang="et-EE" altLang="et-EE" sz="1400"/>
          </a:p>
        </p:txBody>
      </p:sp>
      <p:pic>
        <p:nvPicPr>
          <p:cNvPr id="768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4292601"/>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61468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ru-RU" altLang="et-EE" smtClean="0"/>
              <a:t>Тактика 22: Создавайте платежные механизмы</a:t>
            </a:r>
            <a:endParaRPr lang="et-EE" altLang="et-EE" smtClean="0"/>
          </a:p>
        </p:txBody>
      </p:sp>
      <p:sp>
        <p:nvSpPr>
          <p:cNvPr id="77827" name="Content Placeholder 2"/>
          <p:cNvSpPr>
            <a:spLocks noGrp="1"/>
          </p:cNvSpPr>
          <p:nvPr>
            <p:ph idx="1"/>
          </p:nvPr>
        </p:nvSpPr>
        <p:spPr/>
        <p:txBody>
          <a:bodyPr/>
          <a:lstStyle/>
          <a:p>
            <a:endParaRPr lang="et-EE" altLang="et-EE" smtClean="0"/>
          </a:p>
        </p:txBody>
      </p:sp>
      <p:pic>
        <p:nvPicPr>
          <p:cNvPr id="7782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643189"/>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8375" y="4554539"/>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4679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ru-RU" altLang="et-EE" smtClean="0"/>
              <a:t>Тактика 23: Следуйте «правилу сотни»</a:t>
            </a:r>
            <a:endParaRPr lang="et-EE" altLang="et-EE" smtClean="0"/>
          </a:p>
        </p:txBody>
      </p:sp>
      <p:sp>
        <p:nvSpPr>
          <p:cNvPr id="78851" name="Content Placeholder 2"/>
          <p:cNvSpPr>
            <a:spLocks noGrp="1"/>
          </p:cNvSpPr>
          <p:nvPr>
            <p:ph idx="1"/>
          </p:nvPr>
        </p:nvSpPr>
        <p:spPr/>
        <p:txBody>
          <a:bodyPr/>
          <a:lstStyle/>
          <a:p>
            <a:r>
              <a:rPr lang="ru-RU" altLang="et-EE" smtClean="0"/>
              <a:t>Если цена на ваш продукт меньше $100, показывайте скидку в процентах (например, 25%).Если цена выше $100, пользуйтесь абсолютным значением скидки (то есть, скидка $25).</a:t>
            </a:r>
          </a:p>
          <a:p>
            <a:endParaRPr lang="et-EE" altLang="et-EE" smtClean="0"/>
          </a:p>
        </p:txBody>
      </p:sp>
      <p:pic>
        <p:nvPicPr>
          <p:cNvPr id="788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7713" y="4554539"/>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16544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ru-RU" altLang="et-EE" smtClean="0"/>
              <a:t>Тактика 24: Для скидки должна быть причина</a:t>
            </a:r>
            <a:endParaRPr lang="et-EE" altLang="et-EE" smtClean="0"/>
          </a:p>
        </p:txBody>
      </p:sp>
      <p:sp>
        <p:nvSpPr>
          <p:cNvPr id="79875" name="Content Placeholder 2"/>
          <p:cNvSpPr>
            <a:spLocks noGrp="1"/>
          </p:cNvSpPr>
          <p:nvPr>
            <p:ph idx="1"/>
          </p:nvPr>
        </p:nvSpPr>
        <p:spPr/>
        <p:txBody>
          <a:bodyPr/>
          <a:lstStyle/>
          <a:p>
            <a:endParaRPr lang="et-EE" altLang="et-EE" smtClean="0"/>
          </a:p>
        </p:txBody>
      </p:sp>
      <p:pic>
        <p:nvPicPr>
          <p:cNvPr id="798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492376"/>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42098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ru-RU" altLang="et-EE" smtClean="0"/>
              <a:t>Тактика 25: Избегайте скидок с точными цифрами</a:t>
            </a:r>
            <a:endParaRPr lang="et-EE" altLang="et-EE" smtClean="0"/>
          </a:p>
        </p:txBody>
      </p:sp>
      <p:sp>
        <p:nvSpPr>
          <p:cNvPr id="80899" name="Content Placeholder 2"/>
          <p:cNvSpPr>
            <a:spLocks noGrp="1"/>
          </p:cNvSpPr>
          <p:nvPr>
            <p:ph idx="1"/>
          </p:nvPr>
        </p:nvSpPr>
        <p:spPr/>
        <p:txBody>
          <a:bodyPr/>
          <a:lstStyle/>
          <a:p>
            <a:endParaRPr lang="et-EE" altLang="et-EE" smtClean="0"/>
          </a:p>
        </p:txBody>
      </p:sp>
      <p:pic>
        <p:nvPicPr>
          <p:cNvPr id="8090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643189"/>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48879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ru-RU" altLang="et-EE" smtClean="0"/>
              <a:t>Тактика 26: Поднимайте цены чаще (но по чуть-чуть)</a:t>
            </a:r>
            <a:endParaRPr lang="et-EE" altLang="et-EE" smtClean="0"/>
          </a:p>
        </p:txBody>
      </p:sp>
      <p:sp>
        <p:nvSpPr>
          <p:cNvPr id="82947" name="Content Placeholder 2"/>
          <p:cNvSpPr>
            <a:spLocks noGrp="1"/>
          </p:cNvSpPr>
          <p:nvPr>
            <p:ph idx="1"/>
          </p:nvPr>
        </p:nvSpPr>
        <p:spPr/>
        <p:txBody>
          <a:bodyPr/>
          <a:lstStyle/>
          <a:p>
            <a:endParaRPr lang="et-EE" altLang="et-EE" smtClean="0"/>
          </a:p>
        </p:txBody>
      </p:sp>
      <p:pic>
        <p:nvPicPr>
          <p:cNvPr id="829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643189"/>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685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ru-RU" altLang="et-EE" smtClean="0"/>
              <a:t>Тактика 27: Уменьшайте размер товара</a:t>
            </a:r>
            <a:endParaRPr lang="et-EE" altLang="et-EE" smtClean="0"/>
          </a:p>
        </p:txBody>
      </p:sp>
      <p:sp>
        <p:nvSpPr>
          <p:cNvPr id="83971" name="Content Placeholder 2"/>
          <p:cNvSpPr>
            <a:spLocks noGrp="1"/>
          </p:cNvSpPr>
          <p:nvPr>
            <p:ph idx="1"/>
          </p:nvPr>
        </p:nvSpPr>
        <p:spPr/>
        <p:txBody>
          <a:bodyPr/>
          <a:lstStyle/>
          <a:p>
            <a:endParaRPr lang="et-EE" altLang="et-EE" smtClean="0"/>
          </a:p>
        </p:txBody>
      </p:sp>
      <p:pic>
        <p:nvPicPr>
          <p:cNvPr id="839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643189"/>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5669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ru-RU" altLang="et-EE" smtClean="0"/>
              <a:t>Тактика 28: Не используйте тактику «Заманить и подменить»</a:t>
            </a:r>
            <a:endParaRPr lang="et-EE" altLang="et-EE" smtClean="0"/>
          </a:p>
        </p:txBody>
      </p:sp>
      <p:sp>
        <p:nvSpPr>
          <p:cNvPr id="84995" name="Content Placeholder 2"/>
          <p:cNvSpPr>
            <a:spLocks noGrp="1"/>
          </p:cNvSpPr>
          <p:nvPr>
            <p:ph idx="1"/>
          </p:nvPr>
        </p:nvSpPr>
        <p:spPr/>
        <p:txBody>
          <a:bodyPr/>
          <a:lstStyle/>
          <a:p>
            <a:endParaRPr lang="et-EE" altLang="et-EE" smtClean="0"/>
          </a:p>
        </p:txBody>
      </p:sp>
      <p:pic>
        <p:nvPicPr>
          <p:cNvPr id="849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924176"/>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9483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ru-RU" altLang="et-EE" smtClean="0"/>
              <a:t>Тактика 29: Будьте осторожны с динамическим ценообразованием</a:t>
            </a:r>
            <a:endParaRPr lang="et-EE" altLang="et-EE" smtClean="0"/>
          </a:p>
        </p:txBody>
      </p:sp>
      <p:sp>
        <p:nvSpPr>
          <p:cNvPr id="86019" name="Content Placeholder 2"/>
          <p:cNvSpPr>
            <a:spLocks noGrp="1"/>
          </p:cNvSpPr>
          <p:nvPr>
            <p:ph idx="1"/>
          </p:nvPr>
        </p:nvSpPr>
        <p:spPr/>
        <p:txBody>
          <a:bodyPr/>
          <a:lstStyle/>
          <a:p>
            <a:endParaRPr lang="et-EE" altLang="et-EE" smtClean="0"/>
          </a:p>
        </p:txBody>
      </p:sp>
      <p:pic>
        <p:nvPicPr>
          <p:cNvPr id="860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852739"/>
            <a:ext cx="523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5474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ru-RU" altLang="et-EE" smtClean="0"/>
              <a:t>Креатив</a:t>
            </a:r>
            <a:endParaRPr lang="et-EE" altLang="et-EE" smtClean="0"/>
          </a:p>
        </p:txBody>
      </p:sp>
      <p:sp>
        <p:nvSpPr>
          <p:cNvPr id="88067" name="Content Placeholder 2"/>
          <p:cNvSpPr>
            <a:spLocks noGrp="1"/>
          </p:cNvSpPr>
          <p:nvPr>
            <p:ph idx="1"/>
          </p:nvPr>
        </p:nvSpPr>
        <p:spPr/>
        <p:txBody>
          <a:bodyPr/>
          <a:lstStyle/>
          <a:p>
            <a:pPr eaLnBrk="1" hangingPunct="1"/>
            <a:endParaRPr lang="et-EE" altLang="et-EE" smtClean="0"/>
          </a:p>
        </p:txBody>
      </p:sp>
      <p:pic>
        <p:nvPicPr>
          <p:cNvPr id="880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1430339"/>
            <a:ext cx="6829425"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714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3564</Words>
  <Application>Microsoft Office PowerPoint</Application>
  <PresentationFormat>Widescreen</PresentationFormat>
  <Paragraphs>480</Paragraphs>
  <Slides>124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124</vt:i4>
      </vt:variant>
    </vt:vector>
  </HeadingPairs>
  <TitlesOfParts>
    <vt:vector size="132" baseType="lpstr">
      <vt:lpstr>ＭＳ Ｐゴシック</vt:lpstr>
      <vt:lpstr>Arial</vt:lpstr>
      <vt:lpstr>Calibri</vt:lpstr>
      <vt:lpstr>Calibri Light</vt:lpstr>
      <vt:lpstr>Corbel</vt:lpstr>
      <vt:lpstr>Times New Roman</vt:lpstr>
      <vt:lpstr>Wingdings</vt:lpstr>
      <vt:lpstr>Office Theme</vt:lpstr>
      <vt:lpstr>Ценностное предложение Разработка товаров Жизненный цикл товара Цена в маркетинге</vt:lpstr>
      <vt:lpstr>Ценностное предложение (value proposition)</vt:lpstr>
      <vt:lpstr>Как рaботает рептильный мозг</vt:lpstr>
      <vt:lpstr>Ранние последователи – наше всё.</vt:lpstr>
      <vt:lpstr>Состояние клиента</vt:lpstr>
      <vt:lpstr>Ценностное предложение</vt:lpstr>
      <vt:lpstr>Работа или Задачи потребителей</vt:lpstr>
      <vt:lpstr>Работа или задачи потребителя</vt:lpstr>
      <vt:lpstr>«Боль» клиента</vt:lpstr>
      <vt:lpstr>«Боли» потребителя </vt:lpstr>
      <vt:lpstr>Польза для клиента</vt:lpstr>
      <vt:lpstr>PowerPoint Presentation</vt:lpstr>
      <vt:lpstr>PowerPoint Presentation</vt:lpstr>
      <vt:lpstr>Основные свойства изделия и услуги</vt:lpstr>
      <vt:lpstr>Обезболивающие свойства изделия</vt:lpstr>
      <vt:lpstr>Свойства, создающие пользу для клиента</vt:lpstr>
      <vt:lpstr>Соответствие товара и рынка (3 уровня)</vt:lpstr>
      <vt:lpstr>Составьте ценностное предложение.</vt:lpstr>
      <vt:lpstr>Формула УТП</vt:lpstr>
      <vt:lpstr>Резюме</vt:lpstr>
      <vt:lpstr>Продукт</vt:lpstr>
      <vt:lpstr>Товар</vt:lpstr>
      <vt:lpstr>Товар</vt:lpstr>
      <vt:lpstr>Малькольм Макдональд Маркетинговые планы: Как подготовить их, как их использовать </vt:lpstr>
      <vt:lpstr>PowerPoint Presentation</vt:lpstr>
      <vt:lpstr>Особенно тщательно надо проанализировать различные предполагаемые качества товара. Для этого обратимся к схеме, также предложенной Филипом Котлером </vt:lpstr>
      <vt:lpstr>Жизненный цикл товара  </vt:lpstr>
      <vt:lpstr>PowerPoint Presentation</vt:lpstr>
      <vt:lpstr>PowerPoint Presentation</vt:lpstr>
      <vt:lpstr>PowerPoint Presentation</vt:lpstr>
      <vt:lpstr>PowerPoint Presentation</vt:lpstr>
      <vt:lpstr>PowerPoint Presentation</vt:lpstr>
      <vt:lpstr>PowerPoint Presentation</vt:lpstr>
      <vt:lpstr>Ценообразование</vt:lpstr>
      <vt:lpstr>PowerPoint Presentation</vt:lpstr>
      <vt:lpstr>Дополнительная литература: </vt:lpstr>
      <vt:lpstr>Только не цена</vt:lpstr>
      <vt:lpstr>Не цена, а… </vt:lpstr>
      <vt:lpstr>PowerPoint Presentation</vt:lpstr>
      <vt:lpstr>Зачеркивай правильно </vt:lpstr>
      <vt:lpstr>Стикеры</vt:lpstr>
      <vt:lpstr>PowerPoint Presentation</vt:lpstr>
      <vt:lpstr>Классификатор</vt:lpstr>
      <vt:lpstr>PowerPoint Presentation</vt:lpstr>
      <vt:lpstr>Выгоды бывают разные:</vt:lpstr>
      <vt:lpstr>Указывай выгоды</vt:lpstr>
      <vt:lpstr>КЛАССИФИКАЦИЯ ЦЕН </vt:lpstr>
      <vt:lpstr>ПОДХОДЫ К ЦЕНООБРАЗОВАНИЮ</vt:lpstr>
      <vt:lpstr>Цена - монетарное выражение ценности</vt:lpstr>
      <vt:lpstr>ФАКТОРЫ, ОПРЕДЕЛЯЮЩИЕ ЧУВСТВИТЕЛЬНОСТЬ ПОКУПАТЕЛЕЙ К УРОВНЯМ ЦЕН</vt:lpstr>
      <vt:lpstr>ЦЕНОВАЯ ПОЛИТИКА ПРЕДПРИЯТИЯ </vt:lpstr>
      <vt:lpstr>МАГИЧЕСКИЙ ТРЕУГОЛЬНИК ЦЕН </vt:lpstr>
      <vt:lpstr>PowerPoint Presentation</vt:lpstr>
      <vt:lpstr>PowerPoint Presentation</vt:lpstr>
      <vt:lpstr>1.</vt:lpstr>
      <vt:lpstr>2. Анализ спроса</vt:lpstr>
      <vt:lpstr>3. Оценка издержек</vt:lpstr>
      <vt:lpstr>4. Как рассчитать емкость рынка?  </vt:lpstr>
      <vt:lpstr>Емкость рынка и размер рынка: не перепутайте!</vt:lpstr>
      <vt:lpstr>Зачем нужно знать размер рынка </vt:lpstr>
      <vt:lpstr>Параметры оценки</vt:lpstr>
      <vt:lpstr>Параметры оценки размеров рынка</vt:lpstr>
      <vt:lpstr>Формулы</vt:lpstr>
      <vt:lpstr>Самый простой метод –  изучить сайты конкурентов</vt:lpstr>
      <vt:lpstr>Опасность скидок. Что нужно рассчитать?</vt:lpstr>
      <vt:lpstr>Адаптация цен </vt:lpstr>
      <vt:lpstr>Адаптация цен</vt:lpstr>
      <vt:lpstr>Нечетное (магическое) число</vt:lpstr>
      <vt:lpstr>Стратегия: Пользуйтесь «привлекательными ценами» </vt:lpstr>
      <vt:lpstr>Тактика 1: Уменьшайте левую цифру на одну единицу </vt:lpstr>
      <vt:lpstr>Тактика 2: «Округление» должно быть правильным </vt:lpstr>
      <vt:lpstr>Тактика 3: Выбирайте цифры с наименьшим количеством слогов </vt:lpstr>
      <vt:lpstr>Тактика 4: Разделяйте стоимость упаковки и доставки</vt:lpstr>
      <vt:lpstr>Тактика 5: Предлагайте оплату в рассрочку</vt:lpstr>
      <vt:lpstr>Тактика 6: Указывайте величину ежедневного взноса</vt:lpstr>
      <vt:lpstr>Тактика 7: Размещайте цены в левом нижнем углу</vt:lpstr>
      <vt:lpstr>Тактика 8: Используйте меньший размер шрифта</vt:lpstr>
      <vt:lpstr>Тактика 9: Не используйте разделитель, если это возможно</vt:lpstr>
      <vt:lpstr>Тактика 10: Используйте «конгруэнтный» язык </vt:lpstr>
      <vt:lpstr>Тактика 11: Будьте точны с большими ценами</vt:lpstr>
      <vt:lpstr>PowerPoint Presentation</vt:lpstr>
      <vt:lpstr>Тактика 13: Предлагайте людям более высокие «сопутствующие» цены</vt:lpstr>
      <vt:lpstr>Тактика 14: Показывайте людям любые более высокие цены</vt:lpstr>
      <vt:lpstr>Тактика 15: Поднимайте цены на предыдущую версию продукта</vt:lpstr>
      <vt:lpstr>Тактика 16: Визуализируйте отличие двух цен</vt:lpstr>
      <vt:lpstr>Тактика 17: Предлагайте продукты-приманки</vt:lpstr>
      <vt:lpstr>Тактика 18: Уберите обозначение валюты</vt:lpstr>
      <vt:lpstr>Тактика 19: Берите деньги с клиентов до потребления</vt:lpstr>
      <vt:lpstr>Тактика 20: Делайте свой продукт комплексным</vt:lpstr>
      <vt:lpstr>Тактика 21: Смещайте внимание на аспекты, связанные со временем</vt:lpstr>
      <vt:lpstr>Тактика 22: Создавайте платежные механизмы</vt:lpstr>
      <vt:lpstr>Тактика 23: Следуйте «правилу сотни»</vt:lpstr>
      <vt:lpstr>Тактика 24: Для скидки должна быть причина</vt:lpstr>
      <vt:lpstr>Тактика 25: Избегайте скидок с точными цифрами</vt:lpstr>
      <vt:lpstr>Тактика 26: Поднимайте цены чаще (но по чуть-чуть)</vt:lpstr>
      <vt:lpstr>Тактика 27: Уменьшайте размер товара</vt:lpstr>
      <vt:lpstr>Тактика 28: Не используйте тактику «Заманить и подменить»</vt:lpstr>
      <vt:lpstr>Тактика 29: Будьте осторожны с динамическим ценообразованием</vt:lpstr>
      <vt:lpstr>Креатив</vt:lpstr>
      <vt:lpstr>Скидки</vt:lpstr>
      <vt:lpstr>Скидки у нас любят все… </vt:lpstr>
      <vt:lpstr>Скидки</vt:lpstr>
      <vt:lpstr>PowerPoint Presentation</vt:lpstr>
      <vt:lpstr>Ограничение по времени</vt:lpstr>
      <vt:lpstr>Ставим на сайт</vt:lpstr>
      <vt:lpstr>PowerPoint Presentation</vt:lpstr>
      <vt:lpstr>Второе значение красивой цены - запоминающие цифры</vt:lpstr>
      <vt:lpstr>Калькуляторы</vt:lpstr>
      <vt:lpstr>«Бесплатно»</vt:lpstr>
      <vt:lpstr>Ole tähelepanelik! </vt:lpstr>
      <vt:lpstr>Kauplejale </vt:lpstr>
      <vt:lpstr>Слово «бесплатно» отключает чувство логики. Точка.</vt:lpstr>
      <vt:lpstr>Как продавать дороже? Расскажите историю!</vt:lpstr>
      <vt:lpstr>В маркетинге ценообразования есть много подходов для роста прибыли. </vt:lpstr>
      <vt:lpstr>Смещение фокуса </vt:lpstr>
      <vt:lpstr>Цена как ценность </vt:lpstr>
      <vt:lpstr>Контрастирование </vt:lpstr>
      <vt:lpstr>Ценовой каскад </vt:lpstr>
      <vt:lpstr>PowerPoint Presentation</vt:lpstr>
      <vt:lpstr>Комплексные предложения Предложите своим клиентам комплексное решение, включающее в себя все, что только возможно, и пусть клиент сам вычеркнет то, что ему не нужно.  </vt:lpstr>
      <vt:lpstr>Рекомендации </vt:lpstr>
      <vt:lpstr>Визуальная поддержка </vt:lpstr>
      <vt:lpstr>КОМПОЗИЦИОННЫЙ ПОДХОД К ИЗМЕРЕНИЮ ВОСПРИНИМАЕМОЙ ЦЕННОСТИ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moroz</dc:creator>
  <cp:lastModifiedBy>moroz</cp:lastModifiedBy>
  <cp:revision>12</cp:revision>
  <dcterms:created xsi:type="dcterms:W3CDTF">2017-04-11T11:13:48Z</dcterms:created>
  <dcterms:modified xsi:type="dcterms:W3CDTF">2019-01-12T14:06:53Z</dcterms:modified>
</cp:coreProperties>
</file>